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104" d="100"/>
          <a:sy n="104" d="100"/>
        </p:scale>
        <p:origin x="69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BF50F7-E4A3-4EAF-B964-21AB202240A9}" type="datetimeFigureOut">
              <a:rPr lang="en-US" smtClean="0"/>
              <a:t>07/23/2021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01E5B7-C13B-406A-87E0-392680DBA003}" type="slidenum">
              <a:rPr lang="en-US" smtClean="0"/>
              <a:t>‹#›</a:t>
            </a:fld>
            <a:endParaRPr lang="en-US"/>
          </a:p>
        </p:txBody>
      </p:sp>
    </p:spTree>
    <p:extLst>
      <p:ext uri="{BB962C8B-B14F-4D97-AF65-F5344CB8AC3E}">
        <p14:creationId xmlns:p14="http://schemas.microsoft.com/office/powerpoint/2010/main" val="62073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va.gov/COMMUNITYCARE/docs/programs/UC_Assistance_Card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1</a:t>
            </a:fld>
            <a:endParaRPr lang="en-US"/>
          </a:p>
        </p:txBody>
      </p:sp>
    </p:spTree>
    <p:extLst>
      <p:ext uri="{BB962C8B-B14F-4D97-AF65-F5344CB8AC3E}">
        <p14:creationId xmlns:p14="http://schemas.microsoft.com/office/powerpoint/2010/main" val="26829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chiropractic care is not offered on site at local VA, Chiropractic care is available through non-VA care or Care in the Community</a:t>
            </a:r>
          </a:p>
        </p:txBody>
      </p:sp>
      <p:sp>
        <p:nvSpPr>
          <p:cNvPr id="4" name="Slide Number Placeholder 3"/>
          <p:cNvSpPr>
            <a:spLocks noGrp="1"/>
          </p:cNvSpPr>
          <p:nvPr>
            <p:ph type="sldNum" sz="quarter" idx="5"/>
          </p:nvPr>
        </p:nvSpPr>
        <p:spPr/>
        <p:txBody>
          <a:bodyPr/>
          <a:lstStyle/>
          <a:p>
            <a:fld id="{7A01E5B7-C13B-406A-87E0-392680DBA003}" type="slidenum">
              <a:rPr lang="en-US" smtClean="0"/>
              <a:t>10</a:t>
            </a:fld>
            <a:endParaRPr lang="en-US"/>
          </a:p>
        </p:txBody>
      </p:sp>
    </p:spTree>
    <p:extLst>
      <p:ext uri="{BB962C8B-B14F-4D97-AF65-F5344CB8AC3E}">
        <p14:creationId xmlns:p14="http://schemas.microsoft.com/office/powerpoint/2010/main" val="403624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11</a:t>
            </a:fld>
            <a:endParaRPr lang="en-US"/>
          </a:p>
        </p:txBody>
      </p:sp>
    </p:spTree>
    <p:extLst>
      <p:ext uri="{BB962C8B-B14F-4D97-AF65-F5344CB8AC3E}">
        <p14:creationId xmlns:p14="http://schemas.microsoft.com/office/powerpoint/2010/main" val="163238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 must have a single or combined service-connected disability retain by the VA of 70% or more. This requirement is included in the definition of “serious injury” and be in need of personal care services (requiring in-person personal care services) for a minimum of six continuous months based on the inability to perform an ADL (activity of daily living) or a need for supervision, protection, or instruction.</a:t>
            </a:r>
          </a:p>
        </p:txBody>
      </p:sp>
      <p:sp>
        <p:nvSpPr>
          <p:cNvPr id="4" name="Slide Number Placeholder 3"/>
          <p:cNvSpPr>
            <a:spLocks noGrp="1"/>
          </p:cNvSpPr>
          <p:nvPr>
            <p:ph type="sldNum" sz="quarter" idx="5"/>
          </p:nvPr>
        </p:nvSpPr>
        <p:spPr/>
        <p:txBody>
          <a:bodyPr/>
          <a:lstStyle/>
          <a:p>
            <a:fld id="{7A01E5B7-C13B-406A-87E0-392680DBA003}" type="slidenum">
              <a:rPr lang="en-US" smtClean="0"/>
              <a:t>12</a:t>
            </a:fld>
            <a:endParaRPr lang="en-US"/>
          </a:p>
        </p:txBody>
      </p:sp>
    </p:spTree>
    <p:extLst>
      <p:ext uri="{BB962C8B-B14F-4D97-AF65-F5344CB8AC3E}">
        <p14:creationId xmlns:p14="http://schemas.microsoft.com/office/powerpoint/2010/main" val="84267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 can appoint 2 Caregivers (primary and secondary)</a:t>
            </a:r>
          </a:p>
          <a:p>
            <a:endParaRPr lang="en-US" dirty="0"/>
          </a:p>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13</a:t>
            </a:fld>
            <a:endParaRPr lang="en-US"/>
          </a:p>
        </p:txBody>
      </p:sp>
    </p:spTree>
    <p:extLst>
      <p:ext uri="{BB962C8B-B14F-4D97-AF65-F5344CB8AC3E}">
        <p14:creationId xmlns:p14="http://schemas.microsoft.com/office/powerpoint/2010/main" val="230310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 </a:t>
            </a:r>
            <a:r>
              <a:rPr lang="en-US" dirty="0" err="1"/>
              <a:t>payscale</a:t>
            </a:r>
            <a:r>
              <a:rPr lang="en-US" dirty="0"/>
              <a:t> for GS-4 in SD is $31,520</a:t>
            </a:r>
          </a:p>
          <a:p>
            <a:r>
              <a:rPr lang="en-US" dirty="0"/>
              <a:t>Level 2: $31,520 annually or $2,626 per month</a:t>
            </a:r>
          </a:p>
          <a:p>
            <a:r>
              <a:rPr lang="en-US" dirty="0"/>
              <a:t>Level 1:  $19,700 annually ; $1,641 per month.</a:t>
            </a:r>
          </a:p>
        </p:txBody>
      </p:sp>
      <p:sp>
        <p:nvSpPr>
          <p:cNvPr id="4" name="Slide Number Placeholder 3"/>
          <p:cNvSpPr>
            <a:spLocks noGrp="1"/>
          </p:cNvSpPr>
          <p:nvPr>
            <p:ph type="sldNum" sz="quarter" idx="5"/>
          </p:nvPr>
        </p:nvSpPr>
        <p:spPr/>
        <p:txBody>
          <a:bodyPr/>
          <a:lstStyle/>
          <a:p>
            <a:fld id="{7A01E5B7-C13B-406A-87E0-392680DBA003}" type="slidenum">
              <a:rPr lang="en-US" smtClean="0"/>
              <a:t>14</a:t>
            </a:fld>
            <a:endParaRPr lang="en-US"/>
          </a:p>
        </p:txBody>
      </p:sp>
    </p:spTree>
    <p:extLst>
      <p:ext uri="{BB962C8B-B14F-4D97-AF65-F5344CB8AC3E}">
        <p14:creationId xmlns:p14="http://schemas.microsoft.com/office/powerpoint/2010/main" val="301991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15</a:t>
            </a:fld>
            <a:endParaRPr lang="en-US"/>
          </a:p>
        </p:txBody>
      </p:sp>
    </p:spTree>
    <p:extLst>
      <p:ext uri="{BB962C8B-B14F-4D97-AF65-F5344CB8AC3E}">
        <p14:creationId xmlns:p14="http://schemas.microsoft.com/office/powerpoint/2010/main" val="142759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veteran must be enrolled in VA healthcare</a:t>
            </a:r>
          </a:p>
          <a:p>
            <a:pPr marL="174708" indent="-174708">
              <a:buFont typeface="Arial" panose="020B0604020202020204" pitchFamily="34" charset="0"/>
              <a:buChar char="•"/>
            </a:pPr>
            <a:r>
              <a:rPr lang="en-US" dirty="0"/>
              <a:t>Veterans must receive approval from VA prior to obtain care from a community provider, in most circumstances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16</a:t>
            </a:fld>
            <a:endParaRPr lang="en-US"/>
          </a:p>
        </p:txBody>
      </p:sp>
    </p:spTree>
    <p:extLst>
      <p:ext uri="{BB962C8B-B14F-4D97-AF65-F5344CB8AC3E}">
        <p14:creationId xmlns:p14="http://schemas.microsoft.com/office/powerpoint/2010/main" val="87156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Veterans eligible for community care generally have the option of choosing to receive care from a VA medical facility or community provider. </a:t>
            </a:r>
          </a:p>
        </p:txBody>
      </p:sp>
      <p:sp>
        <p:nvSpPr>
          <p:cNvPr id="4" name="Slide Number Placeholder 3"/>
          <p:cNvSpPr>
            <a:spLocks noGrp="1"/>
          </p:cNvSpPr>
          <p:nvPr>
            <p:ph type="sldNum" sz="quarter" idx="5"/>
          </p:nvPr>
        </p:nvSpPr>
        <p:spPr/>
        <p:txBody>
          <a:bodyPr/>
          <a:lstStyle/>
          <a:p>
            <a:fld id="{7A01E5B7-C13B-406A-87E0-392680DBA003}" type="slidenum">
              <a:rPr lang="en-US" smtClean="0"/>
              <a:t>17</a:t>
            </a:fld>
            <a:endParaRPr lang="en-US"/>
          </a:p>
        </p:txBody>
      </p:sp>
    </p:spTree>
    <p:extLst>
      <p:ext uri="{BB962C8B-B14F-4D97-AF65-F5344CB8AC3E}">
        <p14:creationId xmlns:p14="http://schemas.microsoft.com/office/powerpoint/2010/main" val="276844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Veterans can choose their preferred community provider or VA staff member can help select one.  Now keep in mind the selected community provider must be part of the VA’s provider network.</a:t>
            </a:r>
          </a:p>
        </p:txBody>
      </p:sp>
      <p:sp>
        <p:nvSpPr>
          <p:cNvPr id="4" name="Slide Number Placeholder 3"/>
          <p:cNvSpPr>
            <a:spLocks noGrp="1"/>
          </p:cNvSpPr>
          <p:nvPr>
            <p:ph type="sldNum" sz="quarter" idx="5"/>
          </p:nvPr>
        </p:nvSpPr>
        <p:spPr/>
        <p:txBody>
          <a:bodyPr/>
          <a:lstStyle/>
          <a:p>
            <a:fld id="{7A01E5B7-C13B-406A-87E0-392680DBA003}" type="slidenum">
              <a:rPr lang="en-US" smtClean="0"/>
              <a:t>18</a:t>
            </a:fld>
            <a:endParaRPr lang="en-US"/>
          </a:p>
        </p:txBody>
      </p:sp>
    </p:spTree>
    <p:extLst>
      <p:ext uri="{BB962C8B-B14F-4D97-AF65-F5344CB8AC3E}">
        <p14:creationId xmlns:p14="http://schemas.microsoft.com/office/powerpoint/2010/main" val="28737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VA location or in-network community care provider. For same-day care for minor illnesses or injuries, select Urgent care for facility type.</a:t>
            </a:r>
          </a:p>
        </p:txBody>
      </p:sp>
      <p:sp>
        <p:nvSpPr>
          <p:cNvPr id="4" name="Slide Number Placeholder 3"/>
          <p:cNvSpPr>
            <a:spLocks noGrp="1"/>
          </p:cNvSpPr>
          <p:nvPr>
            <p:ph type="sldNum" sz="quarter" idx="5"/>
          </p:nvPr>
        </p:nvSpPr>
        <p:spPr/>
        <p:txBody>
          <a:bodyPr/>
          <a:lstStyle/>
          <a:p>
            <a:fld id="{7A01E5B7-C13B-406A-87E0-392680DBA003}" type="slidenum">
              <a:rPr lang="en-US" smtClean="0"/>
              <a:t>19</a:t>
            </a:fld>
            <a:endParaRPr lang="en-US"/>
          </a:p>
        </p:txBody>
      </p:sp>
    </p:spTree>
    <p:extLst>
      <p:ext uri="{BB962C8B-B14F-4D97-AF65-F5344CB8AC3E}">
        <p14:creationId xmlns:p14="http://schemas.microsoft.com/office/powerpoint/2010/main" val="28379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2</a:t>
            </a:fld>
            <a:endParaRPr lang="en-US"/>
          </a:p>
        </p:txBody>
      </p:sp>
    </p:spTree>
    <p:extLst>
      <p:ext uri="{BB962C8B-B14F-4D97-AF65-F5344CB8AC3E}">
        <p14:creationId xmlns:p14="http://schemas.microsoft.com/office/powerpoint/2010/main" val="306358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Before scheduling an appointment, it is important for the Veteran to confirm with a VA staff member that they are eligible and authorized for community care.</a:t>
            </a:r>
          </a:p>
          <a:p>
            <a:r>
              <a:rPr lang="en-US" dirty="0">
                <a:effectLst/>
              </a:rPr>
              <a:t>Once authorized to receive community care, they have several options for scheduling an appointment with a community provider, depending on the type of care they need. A Veteran may be able to:</a:t>
            </a:r>
          </a:p>
          <a:p>
            <a:r>
              <a:rPr lang="en-US" dirty="0">
                <a:effectLst/>
              </a:rPr>
              <a:t>Directly schedule an appointment and inform a VA staff member about the appointment</a:t>
            </a:r>
          </a:p>
          <a:p>
            <a:r>
              <a:rPr lang="en-US" dirty="0">
                <a:effectLst/>
              </a:rPr>
              <a:t>Use VA Online Scheduling to request an appointment for certain types of routine services</a:t>
            </a:r>
          </a:p>
          <a:p>
            <a:r>
              <a:rPr lang="en-US" dirty="0">
                <a:effectLst/>
              </a:rPr>
              <a:t>Have a VA staff member schedule the appointment</a:t>
            </a:r>
          </a:p>
          <a:p>
            <a:r>
              <a:rPr lang="en-US" dirty="0">
                <a:effectLst/>
              </a:rPr>
              <a:t>Have VA's Third Party Administrator (TPA) schedule the appointment</a:t>
            </a:r>
          </a:p>
          <a:p>
            <a:r>
              <a:rPr lang="en-US" dirty="0">
                <a:effectLst/>
              </a:rPr>
              <a:t>VA will send the Veteran and the selected community provider a referral. VA will also send the Veteran's medical documentation to the community provider to ensure proper care coordination between their VA care team and the community provider.</a:t>
            </a:r>
          </a:p>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20</a:t>
            </a:fld>
            <a:endParaRPr lang="en-US"/>
          </a:p>
        </p:txBody>
      </p:sp>
    </p:spTree>
    <p:extLst>
      <p:ext uri="{BB962C8B-B14F-4D97-AF65-F5344CB8AC3E}">
        <p14:creationId xmlns:p14="http://schemas.microsoft.com/office/powerpoint/2010/main" val="3037507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Getting Care</a:t>
            </a:r>
          </a:p>
          <a:p>
            <a:r>
              <a:rPr lang="en-US" dirty="0">
                <a:effectLst/>
              </a:rPr>
              <a:t>When a Veteran arrives for the appointment, the community provider should have the appointment, VA referral, and medical documentation on file. If a Veteran needs a follow-up appointment, the community provider should check to make sure VA has authorized additional care before scheduling the appointment.</a:t>
            </a:r>
          </a:p>
          <a:p>
            <a:r>
              <a:rPr lang="en-US" b="1" dirty="0">
                <a:effectLst/>
              </a:rPr>
              <a:t>Surgery</a:t>
            </a:r>
          </a:p>
          <a:p>
            <a:r>
              <a:rPr lang="en-US" dirty="0">
                <a:effectLst/>
              </a:rPr>
              <a:t>Prior to undergoing surgery at a community provider facility, Veterans and their family members may access information about the surgeon performing the surgery. Information required to be available includes the surgeon’s education, training, licensure, registration, and certification by the authorizing state and national entity.</a:t>
            </a:r>
          </a:p>
          <a:p>
            <a:r>
              <a:rPr lang="en-US" b="1" dirty="0">
                <a:effectLst/>
              </a:rPr>
              <a:t>Prescription Medication</a:t>
            </a:r>
          </a:p>
          <a:p>
            <a:r>
              <a:rPr lang="en-US" dirty="0">
                <a:effectLst/>
              </a:rPr>
              <a:t>If prescription medication is needed, the prescription should usually be sent to and filled by the nearest VA pharmacy. Veterans can receive short-term prescription medication for a 14-day or fewer supply that can be filled at a non-VA pharmacy. A prescription for more than a 14-day supply must be filled by VA.</a:t>
            </a:r>
          </a:p>
          <a:p>
            <a:r>
              <a:rPr lang="en-US" b="1" dirty="0">
                <a:effectLst/>
              </a:rPr>
              <a:t>Urgent care: </a:t>
            </a:r>
          </a:p>
          <a:p>
            <a:endParaRPr lang="en-US" b="0" dirty="0">
              <a:effectLst/>
            </a:endParaRPr>
          </a:p>
          <a:p>
            <a:endParaRPr lang="en-US" b="1" dirty="0">
              <a:effectLst/>
            </a:endParaRPr>
          </a:p>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21</a:t>
            </a:fld>
            <a:endParaRPr lang="en-US"/>
          </a:p>
        </p:txBody>
      </p:sp>
    </p:spTree>
    <p:extLst>
      <p:ext uri="{BB962C8B-B14F-4D97-AF65-F5344CB8AC3E}">
        <p14:creationId xmlns:p14="http://schemas.microsoft.com/office/powerpoint/2010/main" val="366393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After receiving care from a community provider, Veterans may have to pay a copayment for nonservice-connected care, just as the Veteran would if care was received at a VA medical facility. For urgent care, copayments depend on the Veteran's assigned priority group and the number of times the Veteran visits an urgent care provider in a calendar year.</a:t>
            </a:r>
          </a:p>
          <a:p>
            <a:r>
              <a:rPr lang="en-US" dirty="0">
                <a:effectLst/>
              </a:rPr>
              <a:t>Community providers cannot bill or collect a VA copayment directly from Veterans, including for urgent care. All VA copayments are billed as part of VA’s billing process.</a:t>
            </a:r>
          </a:p>
          <a:p>
            <a:r>
              <a:rPr lang="en-US" dirty="0">
                <a:effectLst/>
              </a:rPr>
              <a:t>VA may also bill insurance companies for care that is nonservice-connected. More information about VA Veteran copayments and health insurance is available in the links below:</a:t>
            </a:r>
          </a:p>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22</a:t>
            </a:fld>
            <a:endParaRPr lang="en-US"/>
          </a:p>
        </p:txBody>
      </p:sp>
    </p:spTree>
    <p:extLst>
      <p:ext uri="{BB962C8B-B14F-4D97-AF65-F5344CB8AC3E}">
        <p14:creationId xmlns:p14="http://schemas.microsoft.com/office/powerpoint/2010/main" val="3809242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Urgent Care</a:t>
            </a:r>
          </a:p>
          <a:p>
            <a:r>
              <a:rPr lang="en-US" dirty="0">
                <a:effectLst/>
              </a:rPr>
              <a:t>VA offers urgent care services to eligible Veterans at VA medical facilities or at in‑network urgent care clinics closer to home.</a:t>
            </a:r>
          </a:p>
          <a:p>
            <a:r>
              <a:rPr lang="en-US" dirty="0">
                <a:effectLst/>
              </a:rPr>
              <a:t>Use VA’s urgent care benefit to treat minor injuries and illnesses that are not life-threatening, such as colds, strep throat, sprained muscles, and skin and ear infections.</a:t>
            </a:r>
          </a:p>
          <a:p>
            <a:r>
              <a:rPr lang="en-US" b="1" dirty="0">
                <a:effectLst/>
              </a:rPr>
              <a:t>*BEFORE YOU GO!</a:t>
            </a:r>
          </a:p>
          <a:p>
            <a:r>
              <a:rPr lang="en-US" b="1" dirty="0">
                <a:effectLst/>
              </a:rPr>
              <a:t>Print the </a:t>
            </a:r>
            <a:r>
              <a:rPr lang="en-US" b="1" i="1" dirty="0">
                <a:effectLst/>
                <a:hlinkClick r:id="rId3" tooltip="Urgent Care Assistance Card"/>
              </a:rPr>
              <a:t>Urgent Care Assistance Card</a:t>
            </a:r>
            <a:r>
              <a:rPr lang="en-US" b="1" dirty="0">
                <a:effectLst/>
              </a:rPr>
              <a:t> (or have it viewable on your mobile device) and take it with you to your urgent care visit and in-network pharmacy. When using the card, identify the correct region where you are seeking care.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23</a:t>
            </a:fld>
            <a:endParaRPr lang="en-US"/>
          </a:p>
        </p:txBody>
      </p:sp>
    </p:spTree>
    <p:extLst>
      <p:ext uri="{BB962C8B-B14F-4D97-AF65-F5344CB8AC3E}">
        <p14:creationId xmlns:p14="http://schemas.microsoft.com/office/powerpoint/2010/main" val="3166924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24</a:t>
            </a:fld>
            <a:endParaRPr lang="en-US"/>
          </a:p>
        </p:txBody>
      </p:sp>
    </p:spTree>
    <p:extLst>
      <p:ext uri="{BB962C8B-B14F-4D97-AF65-F5344CB8AC3E}">
        <p14:creationId xmlns:p14="http://schemas.microsoft.com/office/powerpoint/2010/main" val="3550199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I didn’t talk about priority groups or the co-pays to the VA, but I really wanted to cover a little more on the care givers, care in the community and urgent care.</a:t>
            </a:r>
          </a:p>
        </p:txBody>
      </p:sp>
      <p:sp>
        <p:nvSpPr>
          <p:cNvPr id="4" name="Slide Number Placeholder 3"/>
          <p:cNvSpPr>
            <a:spLocks noGrp="1"/>
          </p:cNvSpPr>
          <p:nvPr>
            <p:ph type="sldNum" sz="quarter" idx="5"/>
          </p:nvPr>
        </p:nvSpPr>
        <p:spPr/>
        <p:txBody>
          <a:bodyPr/>
          <a:lstStyle/>
          <a:p>
            <a:fld id="{7A01E5B7-C13B-406A-87E0-392680DBA003}" type="slidenum">
              <a:rPr lang="en-US" smtClean="0"/>
              <a:t>25</a:t>
            </a:fld>
            <a:endParaRPr lang="en-US"/>
          </a:p>
        </p:txBody>
      </p:sp>
    </p:spTree>
    <p:extLst>
      <p:ext uri="{BB962C8B-B14F-4D97-AF65-F5344CB8AC3E}">
        <p14:creationId xmlns:p14="http://schemas.microsoft.com/office/powerpoint/2010/main" val="329371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3</a:t>
            </a:fld>
            <a:endParaRPr lang="en-US"/>
          </a:p>
        </p:txBody>
      </p:sp>
    </p:spTree>
    <p:extLst>
      <p:ext uri="{BB962C8B-B14F-4D97-AF65-F5344CB8AC3E}">
        <p14:creationId xmlns:p14="http://schemas.microsoft.com/office/powerpoint/2010/main" val="263204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4</a:t>
            </a:fld>
            <a:endParaRPr lang="en-US"/>
          </a:p>
        </p:txBody>
      </p:sp>
    </p:spTree>
    <p:extLst>
      <p:ext uri="{BB962C8B-B14F-4D97-AF65-F5344CB8AC3E}">
        <p14:creationId xmlns:p14="http://schemas.microsoft.com/office/powerpoint/2010/main" val="138676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E5B7-C13B-406A-87E0-392680DBA003}" type="slidenum">
              <a:rPr lang="en-US" smtClean="0"/>
              <a:t>5</a:t>
            </a:fld>
            <a:endParaRPr lang="en-US"/>
          </a:p>
        </p:txBody>
      </p:sp>
    </p:spTree>
    <p:extLst>
      <p:ext uri="{BB962C8B-B14F-4D97-AF65-F5344CB8AC3E}">
        <p14:creationId xmlns:p14="http://schemas.microsoft.com/office/powerpoint/2010/main" val="158337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6</a:t>
            </a:fld>
            <a:endParaRPr lang="en-US"/>
          </a:p>
        </p:txBody>
      </p:sp>
    </p:spTree>
    <p:extLst>
      <p:ext uri="{BB962C8B-B14F-4D97-AF65-F5344CB8AC3E}">
        <p14:creationId xmlns:p14="http://schemas.microsoft.com/office/powerpoint/2010/main" val="228320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7</a:t>
            </a:fld>
            <a:endParaRPr lang="en-US"/>
          </a:p>
        </p:txBody>
      </p:sp>
    </p:spTree>
    <p:extLst>
      <p:ext uri="{BB962C8B-B14F-4D97-AF65-F5344CB8AC3E}">
        <p14:creationId xmlns:p14="http://schemas.microsoft.com/office/powerpoint/2010/main" val="374538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01E5B7-C13B-406A-87E0-392680DBA003}" type="slidenum">
              <a:rPr lang="en-US" smtClean="0"/>
              <a:t>8</a:t>
            </a:fld>
            <a:endParaRPr lang="en-US"/>
          </a:p>
        </p:txBody>
      </p:sp>
    </p:spTree>
    <p:extLst>
      <p:ext uri="{BB962C8B-B14F-4D97-AF65-F5344CB8AC3E}">
        <p14:creationId xmlns:p14="http://schemas.microsoft.com/office/powerpoint/2010/main" val="24674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 you fill out a 10-10HS?</a:t>
            </a:r>
          </a:p>
          <a:p>
            <a:r>
              <a:rPr lang="en-US" dirty="0"/>
              <a:t>	must complete a 10-10EZ and be denied</a:t>
            </a:r>
          </a:p>
        </p:txBody>
      </p:sp>
      <p:sp>
        <p:nvSpPr>
          <p:cNvPr id="4" name="Slide Number Placeholder 3"/>
          <p:cNvSpPr>
            <a:spLocks noGrp="1"/>
          </p:cNvSpPr>
          <p:nvPr>
            <p:ph type="sldNum" sz="quarter" idx="5"/>
          </p:nvPr>
        </p:nvSpPr>
        <p:spPr/>
        <p:txBody>
          <a:bodyPr/>
          <a:lstStyle/>
          <a:p>
            <a:fld id="{7A01E5B7-C13B-406A-87E0-392680DBA003}" type="slidenum">
              <a:rPr lang="en-US" smtClean="0"/>
              <a:t>9</a:t>
            </a:fld>
            <a:endParaRPr lang="en-US"/>
          </a:p>
        </p:txBody>
      </p:sp>
    </p:spTree>
    <p:extLst>
      <p:ext uri="{BB962C8B-B14F-4D97-AF65-F5344CB8AC3E}">
        <p14:creationId xmlns:p14="http://schemas.microsoft.com/office/powerpoint/2010/main" val="210985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E298-E66B-49F9-B14F-E42E43B65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A35584-C9C3-430B-A041-EAB87400C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3A89FB-3865-4A60-BF9E-B0244A52E7FB}"/>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5" name="Footer Placeholder 4">
            <a:extLst>
              <a:ext uri="{FF2B5EF4-FFF2-40B4-BE49-F238E27FC236}">
                <a16:creationId xmlns:a16="http://schemas.microsoft.com/office/drawing/2014/main" id="{A94CCC4C-DC0C-4E80-8CD3-69ECB1C4D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2DF09-0935-4F53-9A59-9E1DA811851B}"/>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353064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41ED-A7F3-4CE8-801E-422E1D8D3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E0793C-A226-44B5-A310-91ADC9815F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BC086-E3C4-40DF-A5E8-439B6F3599FA}"/>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5" name="Footer Placeholder 4">
            <a:extLst>
              <a:ext uri="{FF2B5EF4-FFF2-40B4-BE49-F238E27FC236}">
                <a16:creationId xmlns:a16="http://schemas.microsoft.com/office/drawing/2014/main" id="{00E209F8-183E-46B8-826B-D36DC456B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775F5-D770-483A-BF53-EF3C27D27FFA}"/>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312281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0AF775-52C5-437A-83D8-33673EF904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4CC173-E46F-43CC-8F02-5F41DEFD2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302C8-5091-4BBE-9F55-75A82D0AC219}"/>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5" name="Footer Placeholder 4">
            <a:extLst>
              <a:ext uri="{FF2B5EF4-FFF2-40B4-BE49-F238E27FC236}">
                <a16:creationId xmlns:a16="http://schemas.microsoft.com/office/drawing/2014/main" id="{87D47A35-EFA5-4877-B196-036FD9126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67816-45CA-4EB1-A56F-99E385179998}"/>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112208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E7A7-7262-4AA1-B893-DC8618E68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F07B5-D1C2-4415-B524-300FA484C2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9A1A2-D167-4F28-B055-D87C6104EF5E}"/>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5" name="Footer Placeholder 4">
            <a:extLst>
              <a:ext uri="{FF2B5EF4-FFF2-40B4-BE49-F238E27FC236}">
                <a16:creationId xmlns:a16="http://schemas.microsoft.com/office/drawing/2014/main" id="{EA5B6B64-B690-441A-A9C2-0486E8F58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2AE33-74CF-4E91-AC6D-C0E1C84911AB}"/>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392447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1547-207D-4302-9288-763C659B2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49F44A-F28C-4A6C-90B7-5029F2A42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59CD6-D43C-4391-A4A7-7F5D8B9E8E6F}"/>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5" name="Footer Placeholder 4">
            <a:extLst>
              <a:ext uri="{FF2B5EF4-FFF2-40B4-BE49-F238E27FC236}">
                <a16:creationId xmlns:a16="http://schemas.microsoft.com/office/drawing/2014/main" id="{642AC1C8-F9C6-44D4-A7B0-1B3135DC4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C0D0E-BD15-4D3F-AC2E-E8F2A317601A}"/>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409205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966C-9C39-46B2-8D8E-FE199336C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52318-2C71-44AA-8F81-170E46916A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A9FD8-2F4F-4104-A19A-ED5FEBE40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91F9F-A045-4F5B-A71A-AF0D2880EFEE}"/>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6" name="Footer Placeholder 5">
            <a:extLst>
              <a:ext uri="{FF2B5EF4-FFF2-40B4-BE49-F238E27FC236}">
                <a16:creationId xmlns:a16="http://schemas.microsoft.com/office/drawing/2014/main" id="{D1C2D0FA-435C-44EE-8E5F-F3B2863AA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334A4-4F2B-4DF9-A629-A4930B053F09}"/>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31697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9B9A-DA80-4197-A490-33EF52641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B8F6E-9601-43D5-9DC5-4C82DAB46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FED28-CA6B-4CE1-8894-497358A48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B0200-E95F-4DAC-9754-DE33E86657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E0124-8A94-4965-888A-C5F7FFD435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9B299-1DF9-4701-906E-95011B0BEF24}"/>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8" name="Footer Placeholder 7">
            <a:extLst>
              <a:ext uri="{FF2B5EF4-FFF2-40B4-BE49-F238E27FC236}">
                <a16:creationId xmlns:a16="http://schemas.microsoft.com/office/drawing/2014/main" id="{977133BB-B6D1-448E-ADF2-D2C3A3DC5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B1A1B-3545-40B6-A197-007490536071}"/>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174315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4B77-C1B3-4A02-BCDD-2DD844F5A4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42DFE4-64EF-44DD-AD44-564A787B6786}"/>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4" name="Footer Placeholder 3">
            <a:extLst>
              <a:ext uri="{FF2B5EF4-FFF2-40B4-BE49-F238E27FC236}">
                <a16:creationId xmlns:a16="http://schemas.microsoft.com/office/drawing/2014/main" id="{B6CB08BC-C74C-4DAB-90BC-FAA351CB1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8F0C52-6D61-4C41-BAD9-970BA8849B12}"/>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79583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EA892-13D3-4088-9E4B-8952055589E5}"/>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3" name="Footer Placeholder 2">
            <a:extLst>
              <a:ext uri="{FF2B5EF4-FFF2-40B4-BE49-F238E27FC236}">
                <a16:creationId xmlns:a16="http://schemas.microsoft.com/office/drawing/2014/main" id="{57F81C57-5CFC-4D94-A65C-E0E539F32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F493F-2003-4D92-BE2A-98B130E6201A}"/>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367999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C81E-1149-4700-A4DA-17BAAEE8C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7BFA-2B1B-47F5-B34F-BDF94957A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C3DE5-2A43-493E-B007-61553E63E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006C6-D250-4636-8B71-BDA8D3C55141}"/>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6" name="Footer Placeholder 5">
            <a:extLst>
              <a:ext uri="{FF2B5EF4-FFF2-40B4-BE49-F238E27FC236}">
                <a16:creationId xmlns:a16="http://schemas.microsoft.com/office/drawing/2014/main" id="{92BEF6A4-9971-41F6-BB05-730978F85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28AB5-8BD0-4960-B272-460B564FBC4C}"/>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273419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A99B-221C-4748-B23A-F2F867FE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A9BB9-978F-4668-BE74-930286594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78918-D945-4566-BB2C-A2ABAF9A5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A2E65-984A-4456-83FE-CAF0F43AF1A1}"/>
              </a:ext>
            </a:extLst>
          </p:cNvPr>
          <p:cNvSpPr>
            <a:spLocks noGrp="1"/>
          </p:cNvSpPr>
          <p:nvPr>
            <p:ph type="dt" sz="half" idx="10"/>
          </p:nvPr>
        </p:nvSpPr>
        <p:spPr/>
        <p:txBody>
          <a:bodyPr/>
          <a:lstStyle/>
          <a:p>
            <a:fld id="{F65AC6C3-E795-40B0-97B7-41CE42353C4A}" type="datetimeFigureOut">
              <a:rPr lang="en-US" smtClean="0"/>
              <a:t>07/23/2021</a:t>
            </a:fld>
            <a:endParaRPr lang="en-US"/>
          </a:p>
        </p:txBody>
      </p:sp>
      <p:sp>
        <p:nvSpPr>
          <p:cNvPr id="6" name="Footer Placeholder 5">
            <a:extLst>
              <a:ext uri="{FF2B5EF4-FFF2-40B4-BE49-F238E27FC236}">
                <a16:creationId xmlns:a16="http://schemas.microsoft.com/office/drawing/2014/main" id="{8152EF0A-EBAA-44FA-9FDD-33F5083BF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2D9DF-83D4-41A5-A5C9-1C64681C3393}"/>
              </a:ext>
            </a:extLst>
          </p:cNvPr>
          <p:cNvSpPr>
            <a:spLocks noGrp="1"/>
          </p:cNvSpPr>
          <p:nvPr>
            <p:ph type="sldNum" sz="quarter" idx="12"/>
          </p:nvPr>
        </p:nvSpPr>
        <p:spPr/>
        <p:txBody>
          <a:bodyPr/>
          <a:lstStyle/>
          <a:p>
            <a:fld id="{219EC615-6953-4720-9E23-5F7F2EBD07C3}" type="slidenum">
              <a:rPr lang="en-US" smtClean="0"/>
              <a:t>‹#›</a:t>
            </a:fld>
            <a:endParaRPr lang="en-US"/>
          </a:p>
        </p:txBody>
      </p:sp>
    </p:spTree>
    <p:extLst>
      <p:ext uri="{BB962C8B-B14F-4D97-AF65-F5344CB8AC3E}">
        <p14:creationId xmlns:p14="http://schemas.microsoft.com/office/powerpoint/2010/main" val="313318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FBBD4-D0EE-47AB-ACA6-96892F1F3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E3C7D-2A3F-467A-8903-3E661A071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42C1-A829-469A-9A83-416851FCD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AC6C3-E795-40B0-97B7-41CE42353C4A}" type="datetimeFigureOut">
              <a:rPr lang="en-US" smtClean="0"/>
              <a:t>07/23/2021</a:t>
            </a:fld>
            <a:endParaRPr lang="en-US"/>
          </a:p>
        </p:txBody>
      </p:sp>
      <p:sp>
        <p:nvSpPr>
          <p:cNvPr id="5" name="Footer Placeholder 4">
            <a:extLst>
              <a:ext uri="{FF2B5EF4-FFF2-40B4-BE49-F238E27FC236}">
                <a16:creationId xmlns:a16="http://schemas.microsoft.com/office/drawing/2014/main" id="{3BD929AD-68C8-4025-9BBB-AB0010E73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C71718-1350-40B1-90C2-44F80BF16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EC615-6953-4720-9E23-5F7F2EBD07C3}" type="slidenum">
              <a:rPr lang="en-US" smtClean="0"/>
              <a:t>‹#›</a:t>
            </a:fld>
            <a:endParaRPr lang="en-US"/>
          </a:p>
        </p:txBody>
      </p:sp>
    </p:spTree>
    <p:extLst>
      <p:ext uri="{BB962C8B-B14F-4D97-AF65-F5344CB8AC3E}">
        <p14:creationId xmlns:p14="http://schemas.microsoft.com/office/powerpoint/2010/main" val="1085886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va.gov/find-location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va.gov/healthbenefits/apps/explorer/AnnualIncomeLimits/LegacyGMTThresholds/Index?FiscalYear=2021&amp;PriorityGroupLevel=7&amp;State=S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VA Healthcare, Eligibility, and Mission Act</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3215729" y="4165152"/>
            <a:ext cx="5760846" cy="682079"/>
          </a:xfrm>
        </p:spPr>
        <p:txBody>
          <a:bodyPr>
            <a:normAutofit/>
          </a:bodyPr>
          <a:lstStyle/>
          <a:p>
            <a:r>
              <a:rPr lang="en-US" dirty="0">
                <a:solidFill>
                  <a:schemeClr val="tx2"/>
                </a:solidFill>
              </a:rPr>
              <a:t>Kevin Bowen</a:t>
            </a:r>
          </a:p>
        </p:txBody>
      </p:sp>
    </p:spTree>
    <p:extLst>
      <p:ext uri="{BB962C8B-B14F-4D97-AF65-F5344CB8AC3E}">
        <p14:creationId xmlns:p14="http://schemas.microsoft.com/office/powerpoint/2010/main" val="165559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Additional Services</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571946"/>
            <a:ext cx="10620551" cy="3317816"/>
          </a:xfrm>
        </p:spPr>
        <p:txBody>
          <a:bodyPr>
            <a:normAutofit/>
          </a:bodyPr>
          <a:lstStyle/>
          <a:p>
            <a:pPr marL="342900" indent="-342900" algn="l">
              <a:buFont typeface="Arial" panose="020B0604020202020204" pitchFamily="34" charset="0"/>
              <a:buChar char="•"/>
            </a:pPr>
            <a:r>
              <a:rPr lang="en-US" sz="3600" dirty="0">
                <a:solidFill>
                  <a:schemeClr val="tx2"/>
                </a:solidFill>
              </a:rPr>
              <a:t>Hearing Aids</a:t>
            </a:r>
          </a:p>
          <a:p>
            <a:pPr marL="342900" indent="-342900" algn="l">
              <a:buFont typeface="Arial" panose="020B0604020202020204" pitchFamily="34" charset="0"/>
              <a:buChar char="•"/>
            </a:pPr>
            <a:endParaRPr lang="en-US" sz="3600" dirty="0">
              <a:solidFill>
                <a:schemeClr val="tx2"/>
              </a:solidFill>
            </a:endParaRPr>
          </a:p>
          <a:p>
            <a:pPr marL="342900" indent="-342900" algn="l">
              <a:buFont typeface="Arial" panose="020B0604020202020204" pitchFamily="34" charset="0"/>
              <a:buChar char="•"/>
            </a:pPr>
            <a:r>
              <a:rPr lang="en-US" sz="3600" dirty="0">
                <a:solidFill>
                  <a:schemeClr val="tx2"/>
                </a:solidFill>
              </a:rPr>
              <a:t>Eye Glasses</a:t>
            </a:r>
          </a:p>
          <a:p>
            <a:pPr marL="342900" indent="-342900" algn="l">
              <a:buFont typeface="Arial" panose="020B0604020202020204" pitchFamily="34" charset="0"/>
              <a:buChar char="•"/>
            </a:pPr>
            <a:endParaRPr lang="en-US" sz="3600" dirty="0">
              <a:solidFill>
                <a:schemeClr val="tx2"/>
              </a:solidFill>
            </a:endParaRPr>
          </a:p>
          <a:p>
            <a:pPr marL="342900" indent="-342900" algn="l">
              <a:buFont typeface="Arial" panose="020B0604020202020204" pitchFamily="34" charset="0"/>
              <a:buChar char="•"/>
            </a:pPr>
            <a:r>
              <a:rPr lang="en-US" sz="3600" dirty="0">
                <a:solidFill>
                  <a:schemeClr val="tx2"/>
                </a:solidFill>
              </a:rPr>
              <a:t>Chiropractic Care</a:t>
            </a:r>
          </a:p>
        </p:txBody>
      </p:sp>
    </p:spTree>
    <p:extLst>
      <p:ext uri="{BB962C8B-B14F-4D97-AF65-F5344CB8AC3E}">
        <p14:creationId xmlns:p14="http://schemas.microsoft.com/office/powerpoint/2010/main" val="58473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VA Mission Act</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1466982" y="1551398"/>
            <a:ext cx="9609185" cy="3338364"/>
          </a:xfrm>
        </p:spPr>
        <p:txBody>
          <a:bodyPr>
            <a:normAutofit/>
          </a:bodyPr>
          <a:lstStyle/>
          <a:p>
            <a:pPr marL="342900" indent="-342900" algn="l">
              <a:buFont typeface="Arial" panose="020B0604020202020204" pitchFamily="34" charset="0"/>
              <a:buChar char="•"/>
            </a:pPr>
            <a:r>
              <a:rPr lang="en-US" sz="3200" dirty="0">
                <a:solidFill>
                  <a:schemeClr val="tx2"/>
                </a:solidFill>
              </a:rPr>
              <a:t>Expanding Benefits for Caregivers</a:t>
            </a:r>
          </a:p>
          <a:p>
            <a:pPr algn="l"/>
            <a:endParaRPr lang="en-US" sz="3200" dirty="0">
              <a:solidFill>
                <a:schemeClr val="tx2"/>
              </a:solidFill>
            </a:endParaRPr>
          </a:p>
          <a:p>
            <a:pPr marL="342900" indent="-342900" algn="l">
              <a:buFont typeface="Arial" panose="020B0604020202020204" pitchFamily="34" charset="0"/>
              <a:buChar char="•"/>
            </a:pPr>
            <a:r>
              <a:rPr lang="en-US" sz="3200" dirty="0">
                <a:solidFill>
                  <a:schemeClr val="tx2"/>
                </a:solidFill>
              </a:rPr>
              <a:t>Community Care</a:t>
            </a:r>
          </a:p>
          <a:p>
            <a:pPr marL="342900" indent="-342900" algn="l">
              <a:buFont typeface="Arial" panose="020B0604020202020204" pitchFamily="34" charset="0"/>
              <a:buChar char="•"/>
            </a:pPr>
            <a:endParaRPr lang="en-US" sz="3200" dirty="0">
              <a:solidFill>
                <a:schemeClr val="tx2"/>
              </a:solidFill>
            </a:endParaRPr>
          </a:p>
          <a:p>
            <a:pPr marL="342900" indent="-342900" algn="l">
              <a:buFont typeface="Arial" panose="020B0604020202020204" pitchFamily="34" charset="0"/>
              <a:buChar char="•"/>
            </a:pPr>
            <a:r>
              <a:rPr lang="en-US" sz="3200" dirty="0">
                <a:solidFill>
                  <a:schemeClr val="tx2"/>
                </a:solidFill>
              </a:rPr>
              <a:t>Urgent Care</a:t>
            </a:r>
          </a:p>
        </p:txBody>
      </p:sp>
    </p:spTree>
    <p:extLst>
      <p:ext uri="{BB962C8B-B14F-4D97-AF65-F5344CB8AC3E}">
        <p14:creationId xmlns:p14="http://schemas.microsoft.com/office/powerpoint/2010/main" val="123032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794520" y="685541"/>
            <a:ext cx="10281647" cy="775221"/>
          </a:xfrm>
        </p:spPr>
        <p:txBody>
          <a:bodyPr>
            <a:normAutofit fontScale="90000"/>
          </a:bodyPr>
          <a:lstStyle/>
          <a:p>
            <a:r>
              <a:rPr lang="en-US" sz="5200" dirty="0">
                <a:solidFill>
                  <a:schemeClr val="tx2"/>
                </a:solidFill>
              </a:rPr>
              <a:t>Expanding Benefits for Caregivers</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849347"/>
            <a:ext cx="10620551" cy="4602823"/>
          </a:xfrm>
        </p:spPr>
        <p:txBody>
          <a:bodyPr>
            <a:normAutofit/>
          </a:bodyPr>
          <a:lstStyle/>
          <a:p>
            <a:pPr marL="342900" indent="-342900" algn="l">
              <a:buFont typeface="Arial" panose="020B0604020202020204" pitchFamily="34" charset="0"/>
              <a:buChar char="•"/>
            </a:pPr>
            <a:r>
              <a:rPr lang="en-US" dirty="0">
                <a:solidFill>
                  <a:schemeClr val="tx2"/>
                </a:solidFill>
              </a:rPr>
              <a:t>Eligibility:</a:t>
            </a:r>
          </a:p>
          <a:p>
            <a:pPr marL="800100" lvl="1" indent="-342900" algn="l">
              <a:buFont typeface="Arial" panose="020B0604020202020204" pitchFamily="34" charset="0"/>
              <a:buChar char="•"/>
            </a:pPr>
            <a:r>
              <a:rPr lang="en-US" dirty="0">
                <a:solidFill>
                  <a:schemeClr val="tx2"/>
                </a:solidFill>
              </a:rPr>
              <a:t>Family caregivers of Veterans who were seriously injured in the line of duty on or after September 11, 2001.</a:t>
            </a:r>
          </a:p>
          <a:p>
            <a:pPr marL="342900" indent="-342900" algn="l">
              <a:buFont typeface="Arial" panose="020B0604020202020204" pitchFamily="34" charset="0"/>
              <a:buChar char="•"/>
            </a:pPr>
            <a:r>
              <a:rPr lang="en-US" dirty="0">
                <a:solidFill>
                  <a:schemeClr val="tx2"/>
                </a:solidFill>
              </a:rPr>
              <a:t>Mission Act (Applications accepted starting October 1, 2020):</a:t>
            </a:r>
          </a:p>
          <a:p>
            <a:pPr marL="800100" lvl="1" indent="-342900" algn="l">
              <a:buFont typeface="Arial" panose="020B0604020202020204" pitchFamily="34" charset="0"/>
              <a:buChar char="•"/>
            </a:pPr>
            <a:r>
              <a:rPr lang="en-US" dirty="0">
                <a:solidFill>
                  <a:schemeClr val="tx2"/>
                </a:solidFill>
              </a:rPr>
              <a:t>Family caregivers of Veterans who were seriously injured in the line of duty on or before May 7, 1975.</a:t>
            </a:r>
          </a:p>
          <a:p>
            <a:pPr marL="800100" lvl="1" indent="-342900" algn="l">
              <a:buFont typeface="Arial" panose="020B0604020202020204" pitchFamily="34" charset="0"/>
              <a:buChar char="•"/>
            </a:pPr>
            <a:r>
              <a:rPr lang="en-US" dirty="0">
                <a:solidFill>
                  <a:schemeClr val="tx2"/>
                </a:solidFill>
              </a:rPr>
              <a:t>After 2 years, Family caregivers of Veterans who were seriously injured in the line of duty between May 7, 1975, and September 10,2001, will become eligible</a:t>
            </a:r>
          </a:p>
          <a:p>
            <a:pPr algn="l"/>
            <a:endParaRPr lang="en-US" dirty="0">
              <a:solidFill>
                <a:schemeClr val="tx2"/>
              </a:solidFill>
            </a:endParaRPr>
          </a:p>
        </p:txBody>
      </p:sp>
    </p:spTree>
    <p:extLst>
      <p:ext uri="{BB962C8B-B14F-4D97-AF65-F5344CB8AC3E}">
        <p14:creationId xmlns:p14="http://schemas.microsoft.com/office/powerpoint/2010/main" val="17624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1555355" y="488500"/>
            <a:ext cx="9065549" cy="776774"/>
          </a:xfrm>
        </p:spPr>
        <p:txBody>
          <a:bodyPr>
            <a:normAutofit fontScale="90000"/>
          </a:bodyPr>
          <a:lstStyle/>
          <a:p>
            <a:r>
              <a:rPr lang="en-US" sz="5200" dirty="0">
                <a:solidFill>
                  <a:schemeClr val="tx2"/>
                </a:solidFill>
              </a:rPr>
              <a:t>Expanding Benefits for Caregivers</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417834"/>
            <a:ext cx="10620551" cy="3471928"/>
          </a:xfrm>
        </p:spPr>
        <p:txBody>
          <a:bodyPr>
            <a:normAutofit/>
          </a:bodyPr>
          <a:lstStyle/>
          <a:p>
            <a:pPr marL="342900" indent="-342900" algn="l">
              <a:buFont typeface="Arial" panose="020B0604020202020204" pitchFamily="34" charset="0"/>
              <a:buChar char="•"/>
            </a:pPr>
            <a:r>
              <a:rPr lang="en-US" dirty="0">
                <a:solidFill>
                  <a:schemeClr val="tx2"/>
                </a:solidFill>
              </a:rPr>
              <a:t>Primary and Secondary Family Caregivers can receive:</a:t>
            </a:r>
          </a:p>
          <a:p>
            <a:pPr marL="800100" lvl="1" indent="-342900" algn="l">
              <a:buFont typeface="Arial" panose="020B0604020202020204" pitchFamily="34" charset="0"/>
              <a:buChar char="•"/>
            </a:pPr>
            <a:r>
              <a:rPr lang="en-US" dirty="0">
                <a:solidFill>
                  <a:schemeClr val="tx2"/>
                </a:solidFill>
              </a:rPr>
              <a:t>Caregiver education and training</a:t>
            </a:r>
          </a:p>
          <a:p>
            <a:pPr marL="800100" lvl="1" indent="-342900" algn="l">
              <a:buFont typeface="Arial" panose="020B0604020202020204" pitchFamily="34" charset="0"/>
              <a:buChar char="•"/>
            </a:pPr>
            <a:r>
              <a:rPr lang="en-US" dirty="0">
                <a:solidFill>
                  <a:schemeClr val="tx2"/>
                </a:solidFill>
              </a:rPr>
              <a:t>Mental health counseling</a:t>
            </a:r>
          </a:p>
          <a:p>
            <a:pPr marL="800100" lvl="1" indent="-342900" algn="l">
              <a:buFont typeface="Arial" panose="020B0604020202020204" pitchFamily="34" charset="0"/>
              <a:buChar char="•"/>
            </a:pPr>
            <a:r>
              <a:rPr lang="en-US" dirty="0">
                <a:solidFill>
                  <a:schemeClr val="tx2"/>
                </a:solidFill>
              </a:rPr>
              <a:t>Travel, lodging, and financial assistance when traveling with the Veteran to receive care.</a:t>
            </a:r>
          </a:p>
          <a:p>
            <a:pPr marL="342900" indent="-342900" algn="l">
              <a:buFont typeface="Arial" panose="020B0604020202020204" pitchFamily="34" charset="0"/>
              <a:buChar char="•"/>
            </a:pPr>
            <a:r>
              <a:rPr lang="en-US" dirty="0">
                <a:solidFill>
                  <a:schemeClr val="tx2"/>
                </a:solidFill>
              </a:rPr>
              <a:t>Primary Family Caregivers </a:t>
            </a:r>
          </a:p>
          <a:p>
            <a:pPr marL="800100" lvl="1" indent="-342900" algn="l">
              <a:buFont typeface="Arial" panose="020B0604020202020204" pitchFamily="34" charset="0"/>
              <a:buChar char="•"/>
            </a:pPr>
            <a:r>
              <a:rPr lang="en-US" dirty="0">
                <a:solidFill>
                  <a:schemeClr val="tx2"/>
                </a:solidFill>
              </a:rPr>
              <a:t>A monthly stipend</a:t>
            </a:r>
          </a:p>
          <a:p>
            <a:pPr marL="800100" lvl="1" indent="-342900" algn="l">
              <a:buFont typeface="Arial" panose="020B0604020202020204" pitchFamily="34" charset="0"/>
              <a:buChar char="•"/>
            </a:pPr>
            <a:r>
              <a:rPr lang="en-US" dirty="0">
                <a:solidFill>
                  <a:schemeClr val="tx2"/>
                </a:solidFill>
              </a:rPr>
              <a:t>Access to health care benefits though CHAMPVA	</a:t>
            </a:r>
          </a:p>
          <a:p>
            <a:pPr marL="800100" lvl="1" indent="-342900" algn="l">
              <a:buFont typeface="Arial" panose="020B0604020202020204" pitchFamily="34" charset="0"/>
              <a:buChar char="•"/>
            </a:pPr>
            <a:r>
              <a:rPr lang="en-US" dirty="0">
                <a:solidFill>
                  <a:schemeClr val="tx2"/>
                </a:solidFill>
              </a:rPr>
              <a:t>At least 30 days per year of respite care for the Veteran</a:t>
            </a:r>
          </a:p>
        </p:txBody>
      </p:sp>
    </p:spTree>
    <p:extLst>
      <p:ext uri="{BB962C8B-B14F-4D97-AF65-F5344CB8AC3E}">
        <p14:creationId xmlns:p14="http://schemas.microsoft.com/office/powerpoint/2010/main" val="77490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61244" y="488500"/>
            <a:ext cx="10957040" cy="776774"/>
          </a:xfrm>
        </p:spPr>
        <p:txBody>
          <a:bodyPr>
            <a:normAutofit fontScale="90000"/>
          </a:bodyPr>
          <a:lstStyle/>
          <a:p>
            <a:r>
              <a:rPr lang="en-US" sz="5200" dirty="0">
                <a:solidFill>
                  <a:schemeClr val="tx2"/>
                </a:solidFill>
              </a:rPr>
              <a:t>Monthly Stipend for Caregiver</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265274"/>
            <a:ext cx="10620551" cy="5383882"/>
          </a:xfrm>
        </p:spPr>
        <p:txBody>
          <a:bodyPr>
            <a:normAutofit/>
          </a:bodyPr>
          <a:lstStyle/>
          <a:p>
            <a:r>
              <a:rPr lang="en-US" dirty="0"/>
              <a:t>Stipend amounts would be based on the Office of Personnel Management (OPM) General Schedule Annual Rate for grade 4, step 1, based on the locality pay area in which the eligible Veteran resides. Because VA provides a monthly stipend, the annual rate would be divided by 12. VA would refer to this amount as the “monthly stipend rate.” VA is proposing the following two stipend payment amounts based on the eligible Veteran’s needed level of care: </a:t>
            </a:r>
          </a:p>
          <a:p>
            <a:r>
              <a:rPr lang="en-US" dirty="0"/>
              <a:t>a. Level 2: For an eligible Veteran who is determined to be </a:t>
            </a:r>
            <a:r>
              <a:rPr lang="en-US" b="1" dirty="0"/>
              <a:t>unable to self-sustain in the community, </a:t>
            </a:r>
            <a:r>
              <a:rPr lang="en-US" dirty="0"/>
              <a:t>the stipend amount would be 100% of the monthly stipend rate. For example, the GS rate at grade 4, step 1 in Dallas, Texas for 2020 is $33,638 annually. Thus, the 2020 monthly stipend amount for a Primary Family Caregiver of an eligible Veteran in Dallas, Texas at this rate would be approximately $2,803.17. </a:t>
            </a:r>
          </a:p>
          <a:p>
            <a:r>
              <a:rPr lang="en-US" dirty="0"/>
              <a:t>b. Level 1: For an eligible Veteran who is </a:t>
            </a:r>
            <a:r>
              <a:rPr lang="en-US" b="1" dirty="0"/>
              <a:t>not </a:t>
            </a:r>
            <a:r>
              <a:rPr lang="en-US" dirty="0"/>
              <a:t>determined to be unable to self-sustain in the community, the stipend amount would be 62.5% of the monthly stipend rate. For example, the 2020 monthly stipend amount for a Primary Family Caregiver of an eligible Veteran in Dallas, Texas at this rate would be approximately $1,751.98. </a:t>
            </a:r>
          </a:p>
          <a:p>
            <a:endParaRPr lang="en-US" dirty="0">
              <a:solidFill>
                <a:schemeClr val="tx2"/>
              </a:solidFill>
            </a:endParaRPr>
          </a:p>
        </p:txBody>
      </p:sp>
    </p:spTree>
    <p:extLst>
      <p:ext uri="{BB962C8B-B14F-4D97-AF65-F5344CB8AC3E}">
        <p14:creationId xmlns:p14="http://schemas.microsoft.com/office/powerpoint/2010/main" val="236564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101600" y="488500"/>
            <a:ext cx="11729156" cy="776774"/>
          </a:xfrm>
        </p:spPr>
        <p:txBody>
          <a:bodyPr>
            <a:normAutofit fontScale="90000"/>
          </a:bodyPr>
          <a:lstStyle/>
          <a:p>
            <a:r>
              <a:rPr lang="en-US" sz="5200" dirty="0">
                <a:solidFill>
                  <a:schemeClr val="tx2"/>
                </a:solidFill>
              </a:rPr>
              <a:t>How to Apply for Family Caregiver Program</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557867"/>
            <a:ext cx="10620551" cy="4131733"/>
          </a:xfrm>
        </p:spPr>
        <p:txBody>
          <a:bodyPr>
            <a:normAutofit/>
          </a:bodyPr>
          <a:lstStyle/>
          <a:p>
            <a:pPr algn="l"/>
            <a:r>
              <a:rPr lang="en-US" dirty="0">
                <a:solidFill>
                  <a:schemeClr val="tx2"/>
                </a:solidFill>
              </a:rPr>
              <a:t>Complete VA Form 10-10CG</a:t>
            </a:r>
          </a:p>
          <a:p>
            <a:pPr algn="l"/>
            <a:endParaRPr lang="en-US" dirty="0">
              <a:solidFill>
                <a:schemeClr val="tx2"/>
              </a:solidFill>
            </a:endParaRPr>
          </a:p>
        </p:txBody>
      </p:sp>
    </p:spTree>
    <p:extLst>
      <p:ext uri="{BB962C8B-B14F-4D97-AF65-F5344CB8AC3E}">
        <p14:creationId xmlns:p14="http://schemas.microsoft.com/office/powerpoint/2010/main" val="204901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490133"/>
            <a:ext cx="10620551" cy="4402667"/>
          </a:xfrm>
        </p:spPr>
        <p:txBody>
          <a:bodyPr>
            <a:normAutofit/>
          </a:bodyPr>
          <a:lstStyle/>
          <a:p>
            <a:pPr lvl="1"/>
            <a:r>
              <a:rPr lang="en-US" sz="4000" b="1" u="sng" dirty="0">
                <a:solidFill>
                  <a:schemeClr val="tx2"/>
                </a:solidFill>
              </a:rPr>
              <a:t>Eligibility for Care in the Community</a:t>
            </a:r>
          </a:p>
          <a:p>
            <a:pPr marL="800100" lvl="1" indent="-342900" algn="l">
              <a:buFont typeface="Arial" panose="020B0604020202020204" pitchFamily="34" charset="0"/>
              <a:buChar char="•"/>
            </a:pPr>
            <a:endParaRPr lang="en-US" dirty="0">
              <a:solidFill>
                <a:schemeClr val="tx2"/>
              </a:solidFill>
            </a:endParaRPr>
          </a:p>
          <a:p>
            <a:pPr marL="800100" lvl="1" indent="-342900" algn="l">
              <a:buFont typeface="Arial" panose="020B0604020202020204" pitchFamily="34" charset="0"/>
              <a:buChar char="•"/>
            </a:pPr>
            <a:r>
              <a:rPr lang="en-US" sz="4000" dirty="0">
                <a:solidFill>
                  <a:schemeClr val="tx2"/>
                </a:solidFill>
              </a:rPr>
              <a:t>Veteran must be enrolled</a:t>
            </a:r>
          </a:p>
          <a:p>
            <a:pPr marL="800100" lvl="1" indent="-342900" algn="l">
              <a:buFont typeface="Arial" panose="020B0604020202020204" pitchFamily="34" charset="0"/>
              <a:buChar char="•"/>
            </a:pPr>
            <a:r>
              <a:rPr lang="en-US" sz="4000" dirty="0">
                <a:solidFill>
                  <a:schemeClr val="tx2"/>
                </a:solidFill>
              </a:rPr>
              <a:t>Receive approval from VA</a:t>
            </a:r>
          </a:p>
        </p:txBody>
      </p:sp>
    </p:spTree>
    <p:extLst>
      <p:ext uri="{BB962C8B-B14F-4D97-AF65-F5344CB8AC3E}">
        <p14:creationId xmlns:p14="http://schemas.microsoft.com/office/powerpoint/2010/main" val="145635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448656"/>
            <a:ext cx="10620551" cy="5229546"/>
          </a:xfrm>
        </p:spPr>
        <p:txBody>
          <a:bodyPr>
            <a:normAutofit/>
          </a:bodyPr>
          <a:lstStyle/>
          <a:p>
            <a:r>
              <a:rPr lang="en-US" sz="4000" dirty="0">
                <a:solidFill>
                  <a:schemeClr val="tx2"/>
                </a:solidFill>
              </a:rPr>
              <a:t>Appointments</a:t>
            </a:r>
          </a:p>
          <a:p>
            <a:pPr marL="571500" indent="-571500" algn="l">
              <a:buFont typeface="Arial" panose="020B0604020202020204" pitchFamily="34" charset="0"/>
              <a:buChar char="•"/>
            </a:pPr>
            <a:r>
              <a:rPr lang="en-US" sz="3200" dirty="0">
                <a:solidFill>
                  <a:schemeClr val="tx2"/>
                </a:solidFill>
              </a:rPr>
              <a:t>Veteran has to go through VA primary care provider</a:t>
            </a:r>
          </a:p>
          <a:p>
            <a:pPr marL="1028700" lvl="1" indent="-571500" algn="l">
              <a:buFont typeface="Arial" panose="020B0604020202020204" pitchFamily="34" charset="0"/>
              <a:buChar char="•"/>
            </a:pPr>
            <a:r>
              <a:rPr lang="en-US" sz="2800" dirty="0">
                <a:solidFill>
                  <a:schemeClr val="tx2"/>
                </a:solidFill>
              </a:rPr>
              <a:t>Choose between VA medical facility or community provider</a:t>
            </a:r>
          </a:p>
          <a:p>
            <a:pPr marL="1485900" lvl="2" indent="-571500" algn="l">
              <a:buFont typeface="Arial" panose="020B0604020202020204" pitchFamily="34" charset="0"/>
              <a:buChar char="•"/>
            </a:pPr>
            <a:r>
              <a:rPr lang="en-US" sz="2600" dirty="0">
                <a:solidFill>
                  <a:schemeClr val="tx2"/>
                </a:solidFill>
              </a:rPr>
              <a:t>Veteran chooses community provider VA will make the appointment</a:t>
            </a:r>
          </a:p>
          <a:p>
            <a:pPr marL="1485900" lvl="2" indent="-571500" algn="l">
              <a:buFont typeface="Arial" panose="020B0604020202020204" pitchFamily="34" charset="0"/>
              <a:buChar char="•"/>
            </a:pPr>
            <a:endParaRPr lang="en-US" sz="2600" dirty="0">
              <a:solidFill>
                <a:schemeClr val="tx2"/>
              </a:solidFill>
            </a:endParaRPr>
          </a:p>
        </p:txBody>
      </p:sp>
    </p:spTree>
    <p:extLst>
      <p:ext uri="{BB962C8B-B14F-4D97-AF65-F5344CB8AC3E}">
        <p14:creationId xmlns:p14="http://schemas.microsoft.com/office/powerpoint/2010/main" val="274272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376737"/>
            <a:ext cx="10620551" cy="5198724"/>
          </a:xfrm>
        </p:spPr>
        <p:txBody>
          <a:bodyPr>
            <a:normAutofit/>
          </a:bodyPr>
          <a:lstStyle/>
          <a:p>
            <a:r>
              <a:rPr lang="en-US" sz="4000" dirty="0">
                <a:solidFill>
                  <a:schemeClr val="tx2"/>
                </a:solidFill>
              </a:rPr>
              <a:t>Finding a Community Provider</a:t>
            </a:r>
          </a:p>
          <a:p>
            <a:pPr marL="571500" indent="-571500" algn="l">
              <a:buFont typeface="Arial" panose="020B0604020202020204" pitchFamily="34" charset="0"/>
              <a:buChar char="•"/>
            </a:pPr>
            <a:r>
              <a:rPr lang="en-US" sz="4000" dirty="0">
                <a:solidFill>
                  <a:schemeClr val="tx2"/>
                </a:solidFill>
              </a:rPr>
              <a:t>Veteran can choose provider</a:t>
            </a:r>
          </a:p>
          <a:p>
            <a:pPr marL="571500" indent="-571500" algn="l">
              <a:buFont typeface="Arial" panose="020B0604020202020204" pitchFamily="34" charset="0"/>
              <a:buChar char="•"/>
            </a:pPr>
            <a:r>
              <a:rPr lang="en-US" sz="4000" dirty="0">
                <a:solidFill>
                  <a:schemeClr val="tx2"/>
                </a:solidFill>
              </a:rPr>
              <a:t>VA will help choose </a:t>
            </a:r>
          </a:p>
        </p:txBody>
      </p:sp>
    </p:spTree>
    <p:extLst>
      <p:ext uri="{BB962C8B-B14F-4D97-AF65-F5344CB8AC3E}">
        <p14:creationId xmlns:p14="http://schemas.microsoft.com/office/powerpoint/2010/main" val="3451068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520575"/>
            <a:ext cx="10620551" cy="3369187"/>
          </a:xfrm>
        </p:spPr>
        <p:txBody>
          <a:bodyPr>
            <a:normAutofit/>
          </a:bodyPr>
          <a:lstStyle/>
          <a:p>
            <a:r>
              <a:rPr lang="en-US" sz="4000" dirty="0">
                <a:solidFill>
                  <a:schemeClr val="tx2"/>
                </a:solidFill>
              </a:rPr>
              <a:t>Network Providers</a:t>
            </a:r>
          </a:p>
          <a:p>
            <a:endParaRPr lang="en-US" sz="3200" dirty="0">
              <a:solidFill>
                <a:schemeClr val="tx2"/>
              </a:solidFill>
            </a:endParaRPr>
          </a:p>
          <a:p>
            <a:r>
              <a:rPr lang="en-US" sz="3200" dirty="0">
                <a:solidFill>
                  <a:schemeClr val="tx2"/>
                </a:solidFill>
                <a:hlinkClick r:id="rId3"/>
              </a:rPr>
              <a:t>https://www.va.gov/find-locations/</a:t>
            </a:r>
            <a:endParaRPr lang="en-US" sz="3200" dirty="0">
              <a:solidFill>
                <a:schemeClr val="tx2"/>
              </a:solidFill>
            </a:endParaRPr>
          </a:p>
        </p:txBody>
      </p:sp>
    </p:spTree>
    <p:extLst>
      <p:ext uri="{BB962C8B-B14F-4D97-AF65-F5344CB8AC3E}">
        <p14:creationId xmlns:p14="http://schemas.microsoft.com/office/powerpoint/2010/main" val="352715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9" name="Freeform: Shape 28">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F090193-4A0D-4E37-A938-80DDA6A84539}"/>
              </a:ext>
            </a:extLst>
          </p:cNvPr>
          <p:cNvSpPr>
            <a:spLocks noGrp="1"/>
          </p:cNvSpPr>
          <p:nvPr>
            <p:ph type="title"/>
          </p:nvPr>
        </p:nvSpPr>
        <p:spPr>
          <a:xfrm>
            <a:off x="3033466" y="991261"/>
            <a:ext cx="5754696" cy="1837349"/>
          </a:xfrm>
        </p:spPr>
        <p:txBody>
          <a:bodyPr anchor="ctr">
            <a:normAutofit/>
          </a:bodyPr>
          <a:lstStyle/>
          <a:p>
            <a:pPr algn="ctr"/>
            <a:r>
              <a:rPr lang="en-US" sz="3600" dirty="0">
                <a:solidFill>
                  <a:schemeClr val="tx2"/>
                </a:solidFill>
              </a:rPr>
              <a:t>Eligibility for Health Care</a:t>
            </a:r>
          </a:p>
        </p:txBody>
      </p:sp>
      <p:sp>
        <p:nvSpPr>
          <p:cNvPr id="3" name="Content Placeholder 2">
            <a:extLst>
              <a:ext uri="{FF2B5EF4-FFF2-40B4-BE49-F238E27FC236}">
                <a16:creationId xmlns:a16="http://schemas.microsoft.com/office/drawing/2014/main" id="{DF51BEC2-15BB-4E39-9128-621B2BB1D8C7}"/>
              </a:ext>
            </a:extLst>
          </p:cNvPr>
          <p:cNvSpPr>
            <a:spLocks noGrp="1"/>
          </p:cNvSpPr>
          <p:nvPr>
            <p:ph idx="1"/>
          </p:nvPr>
        </p:nvSpPr>
        <p:spPr>
          <a:xfrm>
            <a:off x="3055954" y="2979336"/>
            <a:ext cx="5709721" cy="2430864"/>
          </a:xfrm>
        </p:spPr>
        <p:txBody>
          <a:bodyPr anchor="t">
            <a:normAutofit/>
          </a:bodyPr>
          <a:lstStyle/>
          <a:p>
            <a:r>
              <a:rPr lang="en-US" sz="2000" dirty="0">
                <a:solidFill>
                  <a:schemeClr val="tx2"/>
                </a:solidFill>
              </a:rPr>
              <a:t>Veteran Status: established by active duty service and a discharge or released under other than dishonorable conditions</a:t>
            </a:r>
          </a:p>
          <a:p>
            <a:r>
              <a:rPr lang="en-US" sz="2000" dirty="0">
                <a:solidFill>
                  <a:schemeClr val="tx2"/>
                </a:solidFill>
              </a:rPr>
              <a:t>24 Month Rule: Enlisted who served first term of active duty began after September 7, 1980 and commissioned officers &amp; warrant officer who served first term of active duty began after October 16, 1981</a:t>
            </a:r>
          </a:p>
        </p:txBody>
      </p:sp>
    </p:spTree>
    <p:extLst>
      <p:ext uri="{BB962C8B-B14F-4D97-AF65-F5344CB8AC3E}">
        <p14:creationId xmlns:p14="http://schemas.microsoft.com/office/powerpoint/2010/main" val="1440474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397285"/>
            <a:ext cx="10620551" cy="5106257"/>
          </a:xfrm>
        </p:spPr>
        <p:txBody>
          <a:bodyPr>
            <a:normAutofit/>
          </a:bodyPr>
          <a:lstStyle/>
          <a:p>
            <a:r>
              <a:rPr lang="en-US" sz="4000" dirty="0">
                <a:solidFill>
                  <a:schemeClr val="tx2"/>
                </a:solidFill>
              </a:rPr>
              <a:t>Scheduling Appointments</a:t>
            </a:r>
          </a:p>
          <a:p>
            <a:pPr algn="l">
              <a:buFont typeface="Arial" panose="020B0604020202020204" pitchFamily="34" charset="0"/>
              <a:buChar char="•"/>
            </a:pPr>
            <a:r>
              <a:rPr lang="en-US" sz="2800" dirty="0"/>
              <a:t>Directly schedule an appointment and inform a VA staff member about the appointment</a:t>
            </a:r>
          </a:p>
          <a:p>
            <a:pPr algn="l">
              <a:buFont typeface="Arial" panose="020B0604020202020204" pitchFamily="34" charset="0"/>
              <a:buChar char="•"/>
            </a:pPr>
            <a:r>
              <a:rPr lang="en-US" sz="2800" dirty="0"/>
              <a:t>Use VA Online Scheduling to request an appointment for certain types of routine services</a:t>
            </a:r>
          </a:p>
          <a:p>
            <a:pPr algn="l">
              <a:buFont typeface="Arial" panose="020B0604020202020204" pitchFamily="34" charset="0"/>
              <a:buChar char="•"/>
            </a:pPr>
            <a:r>
              <a:rPr lang="en-US" sz="2800" dirty="0"/>
              <a:t>Have a VA staff member schedule the appointment</a:t>
            </a:r>
          </a:p>
          <a:p>
            <a:pPr algn="l">
              <a:buFont typeface="Arial" panose="020B0604020202020204" pitchFamily="34" charset="0"/>
              <a:buChar char="•"/>
            </a:pPr>
            <a:r>
              <a:rPr lang="en-US" sz="2800" dirty="0"/>
              <a:t>Have VA's Third Party Administrator (TPA) schedule the appointment</a:t>
            </a:r>
          </a:p>
          <a:p>
            <a:pPr algn="l"/>
            <a:endParaRPr lang="en-US" sz="3600" dirty="0">
              <a:solidFill>
                <a:schemeClr val="tx2"/>
              </a:solidFill>
            </a:endParaRPr>
          </a:p>
        </p:txBody>
      </p:sp>
    </p:spTree>
    <p:extLst>
      <p:ext uri="{BB962C8B-B14F-4D97-AF65-F5344CB8AC3E}">
        <p14:creationId xmlns:p14="http://schemas.microsoft.com/office/powerpoint/2010/main" val="424772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417834"/>
            <a:ext cx="10620551" cy="4828854"/>
          </a:xfrm>
        </p:spPr>
        <p:txBody>
          <a:bodyPr>
            <a:normAutofit/>
          </a:bodyPr>
          <a:lstStyle/>
          <a:p>
            <a:pPr algn="l"/>
            <a:r>
              <a:rPr lang="en-US" sz="4000" dirty="0">
                <a:solidFill>
                  <a:schemeClr val="tx2"/>
                </a:solidFill>
              </a:rPr>
              <a:t>Getting Care</a:t>
            </a:r>
          </a:p>
          <a:p>
            <a:pPr algn="l"/>
            <a:endParaRPr lang="en-US" sz="4000" dirty="0">
              <a:solidFill>
                <a:schemeClr val="tx2"/>
              </a:solidFill>
            </a:endParaRPr>
          </a:p>
          <a:p>
            <a:pPr marL="342900" indent="-342900" algn="l">
              <a:buFont typeface="Arial" panose="020B0604020202020204" pitchFamily="34" charset="0"/>
              <a:buChar char="•"/>
            </a:pPr>
            <a:r>
              <a:rPr lang="en-US" sz="3200" dirty="0">
                <a:solidFill>
                  <a:schemeClr val="tx2"/>
                </a:solidFill>
              </a:rPr>
              <a:t>Surgery</a:t>
            </a:r>
          </a:p>
          <a:p>
            <a:pPr algn="l"/>
            <a:endParaRPr lang="en-US" sz="3200" dirty="0">
              <a:solidFill>
                <a:schemeClr val="tx2"/>
              </a:solidFill>
            </a:endParaRPr>
          </a:p>
          <a:p>
            <a:pPr marL="342900" indent="-342900" algn="l">
              <a:buFont typeface="Arial" panose="020B0604020202020204" pitchFamily="34" charset="0"/>
              <a:buChar char="•"/>
            </a:pPr>
            <a:r>
              <a:rPr lang="en-US" sz="3200" dirty="0">
                <a:solidFill>
                  <a:schemeClr val="tx2"/>
                </a:solidFill>
              </a:rPr>
              <a:t>Prescription Medication</a:t>
            </a:r>
          </a:p>
          <a:p>
            <a:pPr algn="l"/>
            <a:endParaRPr lang="en-US" sz="3200" dirty="0">
              <a:solidFill>
                <a:schemeClr val="tx2"/>
              </a:solidFill>
            </a:endParaRPr>
          </a:p>
        </p:txBody>
      </p:sp>
    </p:spTree>
    <p:extLst>
      <p:ext uri="{BB962C8B-B14F-4D97-AF65-F5344CB8AC3E}">
        <p14:creationId xmlns:p14="http://schemas.microsoft.com/office/powerpoint/2010/main" val="4076846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749789"/>
            <a:ext cx="10620551" cy="4619711"/>
          </a:xfrm>
        </p:spPr>
        <p:txBody>
          <a:bodyPr>
            <a:normAutofit/>
          </a:bodyPr>
          <a:lstStyle/>
          <a:p>
            <a:r>
              <a:rPr lang="en-US" sz="4000" dirty="0">
                <a:solidFill>
                  <a:schemeClr val="tx2"/>
                </a:solidFill>
              </a:rPr>
              <a:t>Billing and Payments</a:t>
            </a:r>
          </a:p>
          <a:p>
            <a:endParaRPr lang="en-US" sz="4000" dirty="0">
              <a:solidFill>
                <a:schemeClr val="tx2"/>
              </a:solidFill>
            </a:endParaRPr>
          </a:p>
          <a:p>
            <a:pPr marL="571500" indent="-571500" algn="l">
              <a:buFont typeface="Arial" panose="020B0604020202020204" pitchFamily="34" charset="0"/>
              <a:buChar char="•"/>
            </a:pPr>
            <a:r>
              <a:rPr lang="en-US" sz="3200" dirty="0">
                <a:solidFill>
                  <a:schemeClr val="tx2"/>
                </a:solidFill>
              </a:rPr>
              <a:t>Community providers cannot bill or collect from veteran</a:t>
            </a:r>
          </a:p>
          <a:p>
            <a:pPr marL="571500" indent="-571500" algn="l">
              <a:buFont typeface="Arial" panose="020B0604020202020204" pitchFamily="34" charset="0"/>
              <a:buChar char="•"/>
            </a:pPr>
            <a:r>
              <a:rPr lang="en-US" sz="3200" dirty="0">
                <a:solidFill>
                  <a:schemeClr val="tx2"/>
                </a:solidFill>
              </a:rPr>
              <a:t>Veteran may have to pay </a:t>
            </a:r>
            <a:r>
              <a:rPr lang="en-US" sz="3200" b="1" u="sng" dirty="0">
                <a:solidFill>
                  <a:schemeClr val="tx2"/>
                </a:solidFill>
              </a:rPr>
              <a:t>VA </a:t>
            </a:r>
            <a:r>
              <a:rPr lang="en-US" sz="3200" dirty="0">
                <a:solidFill>
                  <a:schemeClr val="tx2"/>
                </a:solidFill>
              </a:rPr>
              <a:t>for copays on priority group or nonservice-connected conditions</a:t>
            </a:r>
          </a:p>
          <a:p>
            <a:pPr marL="571500" indent="-571500" algn="l">
              <a:buFont typeface="Arial" panose="020B0604020202020204" pitchFamily="34" charset="0"/>
              <a:buChar char="•"/>
            </a:pPr>
            <a:r>
              <a:rPr lang="en-US" sz="3200" dirty="0">
                <a:solidFill>
                  <a:schemeClr val="tx2"/>
                </a:solidFill>
              </a:rPr>
              <a:t>VA may also bill veteran’s insurance companies for nonservice-connected conditions</a:t>
            </a:r>
          </a:p>
        </p:txBody>
      </p:sp>
    </p:spTree>
    <p:extLst>
      <p:ext uri="{BB962C8B-B14F-4D97-AF65-F5344CB8AC3E}">
        <p14:creationId xmlns:p14="http://schemas.microsoft.com/office/powerpoint/2010/main" val="27606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500027"/>
            <a:ext cx="10620551" cy="5024063"/>
          </a:xfrm>
        </p:spPr>
        <p:txBody>
          <a:bodyPr>
            <a:normAutofit/>
          </a:bodyPr>
          <a:lstStyle/>
          <a:p>
            <a:r>
              <a:rPr lang="en-US" sz="4000" dirty="0">
                <a:solidFill>
                  <a:schemeClr val="tx2"/>
                </a:solidFill>
              </a:rPr>
              <a:t>Urgent Care</a:t>
            </a:r>
          </a:p>
          <a:p>
            <a:r>
              <a:rPr lang="en-US" sz="3200" b="1" dirty="0"/>
              <a:t>To access an in-network urgent care provider, you must:</a:t>
            </a:r>
            <a:endParaRPr lang="en-US" sz="3200" dirty="0"/>
          </a:p>
          <a:p>
            <a:pPr marL="571500" indent="-571500" algn="l">
              <a:buFont typeface="Arial" panose="020B0604020202020204" pitchFamily="34" charset="0"/>
              <a:buChar char="•"/>
            </a:pPr>
            <a:r>
              <a:rPr lang="en-US" sz="2800" dirty="0"/>
              <a:t>Be eligible.</a:t>
            </a:r>
          </a:p>
          <a:p>
            <a:pPr marL="571500" indent="-571500" algn="l">
              <a:buFont typeface="Arial" panose="020B0604020202020204" pitchFamily="34" charset="0"/>
              <a:buChar char="•"/>
            </a:pPr>
            <a:r>
              <a:rPr lang="en-US" sz="2800" dirty="0"/>
              <a:t>Go to an in-network urgent care provider.</a:t>
            </a:r>
          </a:p>
          <a:p>
            <a:pPr marL="571500" indent="-571500" algn="l">
              <a:buFont typeface="Arial" panose="020B0604020202020204" pitchFamily="34" charset="0"/>
              <a:buChar char="•"/>
            </a:pPr>
            <a:r>
              <a:rPr lang="en-US" sz="2800" dirty="0"/>
              <a:t>Pay a VA copayment (if applicable) after the visit, which is billed separately by VA.</a:t>
            </a:r>
          </a:p>
          <a:p>
            <a:pPr marL="571500" indent="-571500" algn="l">
              <a:buFont typeface="Arial" panose="020B0604020202020204" pitchFamily="34" charset="0"/>
              <a:buChar char="•"/>
            </a:pPr>
            <a:endParaRPr lang="en-US" sz="2800" dirty="0"/>
          </a:p>
          <a:p>
            <a:pPr algn="l"/>
            <a:r>
              <a:rPr lang="en-US" sz="3200" b="1" dirty="0"/>
              <a:t>To find an in-network pharmacy:</a:t>
            </a:r>
            <a:endParaRPr lang="en-US" sz="3200" dirty="0"/>
          </a:p>
          <a:p>
            <a:pPr marL="457200" indent="-457200">
              <a:buFont typeface="Arial" panose="020B0604020202020204" pitchFamily="34" charset="0"/>
              <a:buChar char="•"/>
            </a:pPr>
            <a:r>
              <a:rPr lang="en-US" sz="2800" dirty="0"/>
              <a:t>Use the VA Facility Locator to locate in-network pharmacy locations</a:t>
            </a:r>
          </a:p>
          <a:p>
            <a:pPr algn="l"/>
            <a:endParaRPr lang="en-US" sz="4000" dirty="0">
              <a:solidFill>
                <a:schemeClr val="tx2"/>
              </a:solidFill>
            </a:endParaRPr>
          </a:p>
        </p:txBody>
      </p:sp>
    </p:spTree>
    <p:extLst>
      <p:ext uri="{BB962C8B-B14F-4D97-AF65-F5344CB8AC3E}">
        <p14:creationId xmlns:p14="http://schemas.microsoft.com/office/powerpoint/2010/main" val="310101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Care in the Community</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1520575"/>
            <a:ext cx="10620551" cy="5044612"/>
          </a:xfrm>
        </p:spPr>
        <p:txBody>
          <a:bodyPr>
            <a:normAutofit/>
          </a:bodyPr>
          <a:lstStyle/>
          <a:p>
            <a:r>
              <a:rPr lang="en-US" sz="2800" dirty="0">
                <a:solidFill>
                  <a:schemeClr val="tx2"/>
                </a:solidFill>
              </a:rPr>
              <a:t>Urgent Care</a:t>
            </a:r>
          </a:p>
          <a:p>
            <a:pPr algn="l"/>
            <a:endParaRPr lang="en-US" sz="2800" dirty="0">
              <a:solidFill>
                <a:schemeClr val="tx2"/>
              </a:solidFill>
            </a:endParaRPr>
          </a:p>
        </p:txBody>
      </p:sp>
      <p:pic>
        <p:nvPicPr>
          <p:cNvPr id="4" name="Picture 3">
            <a:extLst>
              <a:ext uri="{FF2B5EF4-FFF2-40B4-BE49-F238E27FC236}">
                <a16:creationId xmlns:a16="http://schemas.microsoft.com/office/drawing/2014/main" id="{7468E5B5-31D3-4D7A-B83C-4B113BF41447}"/>
              </a:ext>
            </a:extLst>
          </p:cNvPr>
          <p:cNvPicPr>
            <a:picLocks noChangeAspect="1"/>
          </p:cNvPicPr>
          <p:nvPr/>
        </p:nvPicPr>
        <p:blipFill>
          <a:blip r:embed="rId3"/>
          <a:stretch>
            <a:fillRect/>
          </a:stretch>
        </p:blipFill>
        <p:spPr>
          <a:xfrm>
            <a:off x="1819773" y="112777"/>
            <a:ext cx="8552148" cy="6632446"/>
          </a:xfrm>
          <a:prstGeom prst="rect">
            <a:avLst/>
          </a:prstGeom>
        </p:spPr>
      </p:pic>
    </p:spTree>
    <p:extLst>
      <p:ext uri="{BB962C8B-B14F-4D97-AF65-F5344CB8AC3E}">
        <p14:creationId xmlns:p14="http://schemas.microsoft.com/office/powerpoint/2010/main" val="268873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2576948" y="1376737"/>
            <a:ext cx="7037798" cy="1797977"/>
          </a:xfrm>
        </p:spPr>
        <p:txBody>
          <a:bodyPr>
            <a:normAutofit/>
          </a:bodyPr>
          <a:lstStyle/>
          <a:p>
            <a:r>
              <a:rPr lang="en-US" sz="6600" dirty="0">
                <a:solidFill>
                  <a:schemeClr val="tx2"/>
                </a:solidFill>
              </a:rPr>
              <a:t>Questions </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455616" y="5897365"/>
            <a:ext cx="10620551" cy="708917"/>
          </a:xfrm>
        </p:spPr>
        <p:txBody>
          <a:bodyPr>
            <a:normAutofit/>
          </a:bodyPr>
          <a:lstStyle/>
          <a:p>
            <a:endParaRPr lang="en-US" dirty="0">
              <a:solidFill>
                <a:schemeClr val="tx2"/>
              </a:solidFill>
            </a:endParaRPr>
          </a:p>
        </p:txBody>
      </p:sp>
    </p:spTree>
    <p:extLst>
      <p:ext uri="{BB962C8B-B14F-4D97-AF65-F5344CB8AC3E}">
        <p14:creationId xmlns:p14="http://schemas.microsoft.com/office/powerpoint/2010/main" val="84139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1DCD69E-C7CD-4476-B09D-EA88BC91D01C}"/>
              </a:ext>
            </a:extLst>
          </p:cNvPr>
          <p:cNvSpPr>
            <a:spLocks noGrp="1"/>
          </p:cNvSpPr>
          <p:nvPr>
            <p:ph type="title"/>
          </p:nvPr>
        </p:nvSpPr>
        <p:spPr>
          <a:xfrm>
            <a:off x="3033466" y="991261"/>
            <a:ext cx="5754696" cy="1837349"/>
          </a:xfrm>
        </p:spPr>
        <p:txBody>
          <a:bodyPr anchor="ctr">
            <a:normAutofit/>
          </a:bodyPr>
          <a:lstStyle/>
          <a:p>
            <a:pPr algn="ctr"/>
            <a:r>
              <a:rPr lang="en-US" sz="3600" dirty="0">
                <a:solidFill>
                  <a:schemeClr val="tx2"/>
                </a:solidFill>
              </a:rPr>
              <a:t>Exception to 24-Month Active Duty Rule</a:t>
            </a:r>
          </a:p>
        </p:txBody>
      </p:sp>
      <p:sp>
        <p:nvSpPr>
          <p:cNvPr id="3" name="Content Placeholder 2">
            <a:extLst>
              <a:ext uri="{FF2B5EF4-FFF2-40B4-BE49-F238E27FC236}">
                <a16:creationId xmlns:a16="http://schemas.microsoft.com/office/drawing/2014/main" id="{22AABAE7-C332-42FB-ABA9-956684B149B6}"/>
              </a:ext>
            </a:extLst>
          </p:cNvPr>
          <p:cNvSpPr>
            <a:spLocks noGrp="1"/>
          </p:cNvSpPr>
          <p:nvPr>
            <p:ph idx="1"/>
          </p:nvPr>
        </p:nvSpPr>
        <p:spPr>
          <a:xfrm>
            <a:off x="3055954" y="2979336"/>
            <a:ext cx="5709721" cy="2430864"/>
          </a:xfrm>
        </p:spPr>
        <p:txBody>
          <a:bodyPr anchor="t">
            <a:normAutofit/>
          </a:bodyPr>
          <a:lstStyle/>
          <a:p>
            <a:r>
              <a:rPr lang="en-US" sz="2000" dirty="0">
                <a:solidFill>
                  <a:schemeClr val="tx2"/>
                </a:solidFill>
              </a:rPr>
              <a:t>Reservists &amp; National Guard who were called to active duty and were granted an other than dishonorable discharge.</a:t>
            </a:r>
          </a:p>
          <a:p>
            <a:r>
              <a:rPr lang="en-US" sz="2000" dirty="0">
                <a:solidFill>
                  <a:schemeClr val="tx2"/>
                </a:solidFill>
              </a:rPr>
              <a:t>Veterans who have a service connected disability.</a:t>
            </a:r>
          </a:p>
          <a:p>
            <a:r>
              <a:rPr lang="en-US" sz="2000" dirty="0">
                <a:solidFill>
                  <a:schemeClr val="tx2"/>
                </a:solidFill>
              </a:rPr>
              <a:t>Veterans for treatment and/or counseling of SMT, treatment for ionizing radiation or nose or throat radium treatment while in the military.</a:t>
            </a:r>
          </a:p>
        </p:txBody>
      </p:sp>
    </p:spTree>
    <p:extLst>
      <p:ext uri="{BB962C8B-B14F-4D97-AF65-F5344CB8AC3E}">
        <p14:creationId xmlns:p14="http://schemas.microsoft.com/office/powerpoint/2010/main" val="204912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EF7915C-FF29-4BCF-94FF-E9507ACEAA25}"/>
              </a:ext>
            </a:extLst>
          </p:cNvPr>
          <p:cNvSpPr>
            <a:spLocks noGrp="1"/>
          </p:cNvSpPr>
          <p:nvPr>
            <p:ph type="title"/>
          </p:nvPr>
        </p:nvSpPr>
        <p:spPr>
          <a:xfrm>
            <a:off x="3336636" y="126993"/>
            <a:ext cx="5760846" cy="1648644"/>
          </a:xfrm>
        </p:spPr>
        <p:txBody>
          <a:bodyPr vert="horz" lIns="91440" tIns="45720" rIns="91440" bIns="45720" rtlCol="0" anchor="b">
            <a:normAutofit/>
          </a:bodyPr>
          <a:lstStyle/>
          <a:p>
            <a:pPr algn="ctr"/>
            <a:r>
              <a:rPr lang="en-US" sz="4600" spc="-100" dirty="0">
                <a:solidFill>
                  <a:srgbClr val="675E47"/>
                </a:solidFill>
                <a:latin typeface="Cambria"/>
              </a:rPr>
              <a:t>Global War  on Terror Veterans</a:t>
            </a:r>
            <a:endParaRPr lang="en-US" sz="5200" kern="1200" dirty="0">
              <a:solidFill>
                <a:schemeClr val="tx2"/>
              </a:solidFill>
              <a:latin typeface="+mj-lt"/>
              <a:ea typeface="+mj-ea"/>
              <a:cs typeface="+mj-cs"/>
            </a:endParaRPr>
          </a:p>
        </p:txBody>
      </p:sp>
      <p:sp>
        <p:nvSpPr>
          <p:cNvPr id="4" name="TextBox 3">
            <a:extLst>
              <a:ext uri="{FF2B5EF4-FFF2-40B4-BE49-F238E27FC236}">
                <a16:creationId xmlns:a16="http://schemas.microsoft.com/office/drawing/2014/main" id="{8D6279DE-AD55-499B-9314-2AA93741CEE5}"/>
              </a:ext>
            </a:extLst>
          </p:cNvPr>
          <p:cNvSpPr txBox="1"/>
          <p:nvPr/>
        </p:nvSpPr>
        <p:spPr>
          <a:xfrm>
            <a:off x="2559459" y="2456121"/>
            <a:ext cx="7315200" cy="3207032"/>
          </a:xfrm>
          <a:prstGeom prst="rect">
            <a:avLst/>
          </a:prstGeom>
          <a:noFill/>
        </p:spPr>
        <p:txBody>
          <a:bodyPr wrap="square" rtlCol="0">
            <a:spAutoFit/>
          </a:bodyPr>
          <a:lstStyle/>
          <a:p>
            <a:pPr marL="342900" lvl="0" indent="-228600">
              <a:spcBef>
                <a:spcPct val="20000"/>
              </a:spcBef>
              <a:buFont typeface="Arial" pitchFamily="34" charset="0"/>
              <a:buChar char="•"/>
            </a:pPr>
            <a:r>
              <a:rPr lang="en-US" sz="2200" dirty="0">
                <a:solidFill>
                  <a:srgbClr val="2F2B20"/>
                </a:solidFill>
              </a:rPr>
              <a:t>Veterans are eligible for VA Health Care for five years in Priority Group 6 after returning home from combat as an enhanced benefit</a:t>
            </a:r>
          </a:p>
          <a:p>
            <a:pPr marL="640080" lvl="1" indent="-228600">
              <a:spcBef>
                <a:spcPct val="20000"/>
              </a:spcBef>
              <a:buFont typeface="Arial" pitchFamily="34" charset="0"/>
              <a:buChar char="•"/>
            </a:pPr>
            <a:r>
              <a:rPr lang="en-US" sz="2000" dirty="0">
                <a:solidFill>
                  <a:srgbClr val="2F2B20"/>
                </a:solidFill>
              </a:rPr>
              <a:t>Veterans discharged from active duty are eligible to be enrolled in Priority Group 7 or 8 based on income </a:t>
            </a:r>
          </a:p>
          <a:p>
            <a:pPr marL="342900" lvl="0" indent="-228600">
              <a:spcBef>
                <a:spcPct val="20000"/>
              </a:spcBef>
              <a:buFont typeface="Arial" pitchFamily="34" charset="0"/>
              <a:buChar char="•"/>
            </a:pPr>
            <a:r>
              <a:rPr lang="en-US" sz="2200" dirty="0">
                <a:solidFill>
                  <a:srgbClr val="2F2B20"/>
                </a:solidFill>
              </a:rPr>
              <a:t>National Guard and Reserve activated and served in a combat theater of operations are eligible to receive health care benefits if they meet the definition of “veteran” and meet minimum active duty requirements</a:t>
            </a:r>
          </a:p>
        </p:txBody>
      </p:sp>
    </p:spTree>
    <p:extLst>
      <p:ext uri="{BB962C8B-B14F-4D97-AF65-F5344CB8AC3E}">
        <p14:creationId xmlns:p14="http://schemas.microsoft.com/office/powerpoint/2010/main" val="327825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302243" y="404037"/>
            <a:ext cx="5760846" cy="1435396"/>
          </a:xfrm>
        </p:spPr>
        <p:txBody>
          <a:bodyPr>
            <a:normAutofit/>
          </a:bodyPr>
          <a:lstStyle/>
          <a:p>
            <a:r>
              <a:rPr lang="en-US" sz="4600" spc="-100" dirty="0">
                <a:solidFill>
                  <a:srgbClr val="675E47"/>
                </a:solidFill>
                <a:latin typeface="Cambria"/>
              </a:rPr>
              <a:t>Enhanced Eligibility </a:t>
            </a:r>
            <a:endParaRPr lang="en-US" sz="5200" dirty="0">
              <a:solidFill>
                <a:schemeClr val="tx2"/>
              </a:solidFill>
            </a:endParaRP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3215729" y="2239485"/>
            <a:ext cx="5760846" cy="4416495"/>
          </a:xfrm>
        </p:spPr>
        <p:txBody>
          <a:bodyPr>
            <a:normAutofit fontScale="85000" lnSpcReduction="10000"/>
          </a:bodyPr>
          <a:lstStyle/>
          <a:p>
            <a:pPr lvl="0" algn="l">
              <a:lnSpc>
                <a:spcPct val="100000"/>
              </a:lnSpc>
              <a:spcBef>
                <a:spcPct val="20000"/>
              </a:spcBef>
            </a:pPr>
            <a:r>
              <a:rPr lang="en-US" sz="1900" dirty="0">
                <a:solidFill>
                  <a:srgbClr val="2F2B20"/>
                </a:solidFill>
              </a:rPr>
              <a:t>These include:</a:t>
            </a:r>
          </a:p>
          <a:p>
            <a:pPr marL="342900" lvl="0" indent="-228600" algn="l">
              <a:lnSpc>
                <a:spcPct val="100000"/>
              </a:lnSpc>
              <a:spcBef>
                <a:spcPct val="20000"/>
              </a:spcBef>
              <a:buFont typeface="Arial" pitchFamily="34" charset="0"/>
              <a:buChar char="•"/>
            </a:pPr>
            <a:r>
              <a:rPr lang="en-US" sz="1900" dirty="0">
                <a:solidFill>
                  <a:srgbClr val="2F2B20"/>
                </a:solidFill>
              </a:rPr>
              <a:t>Medal of Honor recipients</a:t>
            </a:r>
          </a:p>
          <a:p>
            <a:pPr marL="342900" lvl="0" indent="-228600" algn="l">
              <a:lnSpc>
                <a:spcPct val="100000"/>
              </a:lnSpc>
              <a:spcBef>
                <a:spcPct val="20000"/>
              </a:spcBef>
              <a:buFont typeface="Arial" pitchFamily="34" charset="0"/>
              <a:buChar char="•"/>
            </a:pPr>
            <a:r>
              <a:rPr lang="en-US" sz="1900" dirty="0">
                <a:solidFill>
                  <a:srgbClr val="2F2B20"/>
                </a:solidFill>
              </a:rPr>
              <a:t>POW’s</a:t>
            </a:r>
          </a:p>
          <a:p>
            <a:pPr marL="342900" lvl="0" indent="-228600" algn="l">
              <a:lnSpc>
                <a:spcPct val="100000"/>
              </a:lnSpc>
              <a:spcBef>
                <a:spcPct val="20000"/>
              </a:spcBef>
              <a:buFont typeface="Arial" pitchFamily="34" charset="0"/>
              <a:buChar char="•"/>
            </a:pPr>
            <a:r>
              <a:rPr lang="en-US" sz="1900" dirty="0">
                <a:solidFill>
                  <a:srgbClr val="2F2B20"/>
                </a:solidFill>
              </a:rPr>
              <a:t>Purple Heart Medal recipients</a:t>
            </a:r>
          </a:p>
          <a:p>
            <a:pPr marL="342900" lvl="0" indent="-228600" algn="l">
              <a:lnSpc>
                <a:spcPct val="100000"/>
              </a:lnSpc>
              <a:spcBef>
                <a:spcPct val="20000"/>
              </a:spcBef>
              <a:buFont typeface="Arial" pitchFamily="34" charset="0"/>
              <a:buChar char="•"/>
            </a:pPr>
            <a:r>
              <a:rPr lang="en-US" sz="1900" dirty="0">
                <a:solidFill>
                  <a:srgbClr val="2F2B20"/>
                </a:solidFill>
              </a:rPr>
              <a:t>Service connect 10 % or higher</a:t>
            </a:r>
          </a:p>
          <a:p>
            <a:pPr marL="342900" lvl="0" indent="-228600" algn="l">
              <a:lnSpc>
                <a:spcPct val="100000"/>
              </a:lnSpc>
              <a:spcBef>
                <a:spcPct val="20000"/>
              </a:spcBef>
              <a:buFont typeface="Arial" pitchFamily="34" charset="0"/>
              <a:buChar char="•"/>
            </a:pPr>
            <a:r>
              <a:rPr lang="en-US" sz="1900" dirty="0">
                <a:solidFill>
                  <a:srgbClr val="2F2B20"/>
                </a:solidFill>
              </a:rPr>
              <a:t>In receipt of VA pension</a:t>
            </a:r>
          </a:p>
          <a:p>
            <a:pPr marL="342900" lvl="0" indent="-228600" algn="l">
              <a:lnSpc>
                <a:spcPct val="100000"/>
              </a:lnSpc>
              <a:spcBef>
                <a:spcPct val="20000"/>
              </a:spcBef>
              <a:buFont typeface="Arial" pitchFamily="34" charset="0"/>
              <a:buChar char="•"/>
            </a:pPr>
            <a:r>
              <a:rPr lang="en-US" sz="1900" dirty="0">
                <a:solidFill>
                  <a:srgbClr val="2F2B20"/>
                </a:solidFill>
              </a:rPr>
              <a:t>Hardship discharge</a:t>
            </a:r>
          </a:p>
          <a:p>
            <a:pPr marL="342900" lvl="0" indent="-228600" algn="l">
              <a:lnSpc>
                <a:spcPct val="100000"/>
              </a:lnSpc>
              <a:spcBef>
                <a:spcPct val="20000"/>
              </a:spcBef>
              <a:buFont typeface="Arial" pitchFamily="34" charset="0"/>
              <a:buChar char="•"/>
            </a:pPr>
            <a:r>
              <a:rPr lang="en-US" sz="1900" dirty="0">
                <a:solidFill>
                  <a:srgbClr val="2F2B20"/>
                </a:solidFill>
              </a:rPr>
              <a:t>Served in country Vietnam January 9</a:t>
            </a:r>
            <a:r>
              <a:rPr lang="en-US" sz="1900" baseline="30000" dirty="0">
                <a:solidFill>
                  <a:srgbClr val="2F2B20"/>
                </a:solidFill>
              </a:rPr>
              <a:t>th</a:t>
            </a:r>
            <a:r>
              <a:rPr lang="en-US" sz="1900" dirty="0">
                <a:solidFill>
                  <a:srgbClr val="2F2B20"/>
                </a:solidFill>
              </a:rPr>
              <a:t> 1962 to May 7</a:t>
            </a:r>
            <a:r>
              <a:rPr lang="en-US" sz="1900" baseline="30000" dirty="0">
                <a:solidFill>
                  <a:srgbClr val="2F2B20"/>
                </a:solidFill>
              </a:rPr>
              <a:t>th</a:t>
            </a:r>
            <a:r>
              <a:rPr lang="en-US" sz="1900" dirty="0">
                <a:solidFill>
                  <a:srgbClr val="2F2B20"/>
                </a:solidFill>
              </a:rPr>
              <a:t> 1975</a:t>
            </a:r>
          </a:p>
          <a:p>
            <a:pPr marL="342900" lvl="0" indent="-228600" algn="l">
              <a:lnSpc>
                <a:spcPct val="100000"/>
              </a:lnSpc>
              <a:spcBef>
                <a:spcPct val="20000"/>
              </a:spcBef>
              <a:buFont typeface="Arial" pitchFamily="34" charset="0"/>
              <a:buChar char="•"/>
            </a:pPr>
            <a:r>
              <a:rPr lang="en-US" sz="1900" dirty="0">
                <a:solidFill>
                  <a:srgbClr val="2F2B20"/>
                </a:solidFill>
              </a:rPr>
              <a:t>Served on ships associated with military service in Vietnam</a:t>
            </a:r>
          </a:p>
          <a:p>
            <a:pPr marL="342900" lvl="0" indent="-228600" algn="l">
              <a:lnSpc>
                <a:spcPct val="100000"/>
              </a:lnSpc>
              <a:spcBef>
                <a:spcPct val="20000"/>
              </a:spcBef>
              <a:buFont typeface="Arial" pitchFamily="34" charset="0"/>
              <a:buChar char="•"/>
            </a:pPr>
            <a:r>
              <a:rPr lang="en-US" sz="1900" dirty="0">
                <a:solidFill>
                  <a:srgbClr val="2F2B20"/>
                </a:solidFill>
              </a:rPr>
              <a:t>Served in the Persian Gulf from August 2</a:t>
            </a:r>
            <a:r>
              <a:rPr lang="en-US" sz="1900" baseline="30000" dirty="0">
                <a:solidFill>
                  <a:srgbClr val="2F2B20"/>
                </a:solidFill>
              </a:rPr>
              <a:t>nd</a:t>
            </a:r>
            <a:r>
              <a:rPr lang="en-US" sz="1900" dirty="0">
                <a:solidFill>
                  <a:srgbClr val="2F2B20"/>
                </a:solidFill>
              </a:rPr>
              <a:t> 1990 to November 11</a:t>
            </a:r>
            <a:r>
              <a:rPr lang="en-US" sz="1900" baseline="30000" dirty="0">
                <a:solidFill>
                  <a:srgbClr val="2F2B20"/>
                </a:solidFill>
              </a:rPr>
              <a:t>th</a:t>
            </a:r>
            <a:r>
              <a:rPr lang="en-US" sz="1900" dirty="0">
                <a:solidFill>
                  <a:srgbClr val="2F2B20"/>
                </a:solidFill>
              </a:rPr>
              <a:t> 1998</a:t>
            </a:r>
          </a:p>
          <a:p>
            <a:pPr marL="342900" lvl="0" indent="-228600" algn="l">
              <a:lnSpc>
                <a:spcPct val="100000"/>
              </a:lnSpc>
              <a:spcBef>
                <a:spcPct val="20000"/>
              </a:spcBef>
              <a:buFont typeface="Arial" pitchFamily="34" charset="0"/>
              <a:buChar char="•"/>
            </a:pPr>
            <a:r>
              <a:rPr lang="en-US" sz="1900" dirty="0">
                <a:solidFill>
                  <a:srgbClr val="2F2B20"/>
                </a:solidFill>
              </a:rPr>
              <a:t>Camp Lejeune for a minimum of 30 days from August 1</a:t>
            </a:r>
            <a:r>
              <a:rPr lang="en-US" sz="1900" baseline="30000" dirty="0">
                <a:solidFill>
                  <a:srgbClr val="2F2B20"/>
                </a:solidFill>
              </a:rPr>
              <a:t>st</a:t>
            </a:r>
            <a:r>
              <a:rPr lang="en-US" sz="1900" dirty="0">
                <a:solidFill>
                  <a:srgbClr val="2F2B20"/>
                </a:solidFill>
              </a:rPr>
              <a:t> 1953 to December 31</a:t>
            </a:r>
            <a:r>
              <a:rPr lang="en-US" sz="1900" baseline="30000" dirty="0">
                <a:solidFill>
                  <a:srgbClr val="2F2B20"/>
                </a:solidFill>
              </a:rPr>
              <a:t>st</a:t>
            </a:r>
            <a:r>
              <a:rPr lang="en-US" sz="1900" dirty="0">
                <a:solidFill>
                  <a:srgbClr val="2F2B20"/>
                </a:solidFill>
              </a:rPr>
              <a:t> 1987</a:t>
            </a:r>
          </a:p>
          <a:p>
            <a:pPr marL="342900" lvl="0" indent="-228600" algn="l">
              <a:lnSpc>
                <a:spcPct val="100000"/>
              </a:lnSpc>
              <a:spcBef>
                <a:spcPct val="20000"/>
              </a:spcBef>
              <a:buFont typeface="Arial" pitchFamily="34" charset="0"/>
              <a:buChar char="•"/>
            </a:pPr>
            <a:r>
              <a:rPr lang="en-US" sz="1900" dirty="0">
                <a:solidFill>
                  <a:srgbClr val="2F2B20"/>
                </a:solidFill>
              </a:rPr>
              <a:t>Catastrophically disabled by the VA</a:t>
            </a:r>
          </a:p>
          <a:p>
            <a:pPr marL="342900" lvl="0" indent="-228600" algn="l">
              <a:lnSpc>
                <a:spcPct val="100000"/>
              </a:lnSpc>
              <a:spcBef>
                <a:spcPct val="20000"/>
              </a:spcBef>
              <a:buFont typeface="Arial" pitchFamily="34" charset="0"/>
              <a:buChar char="•"/>
            </a:pPr>
            <a:r>
              <a:rPr lang="en-US" sz="1900" dirty="0">
                <a:solidFill>
                  <a:srgbClr val="2F2B20"/>
                </a:solidFill>
              </a:rPr>
              <a:t>Previous years income is below VA National Income or Geographical-Adjusted Thresholds</a:t>
            </a:r>
          </a:p>
          <a:p>
            <a:endParaRPr lang="en-US" dirty="0">
              <a:solidFill>
                <a:schemeClr val="tx2"/>
              </a:solidFill>
            </a:endParaRPr>
          </a:p>
        </p:txBody>
      </p:sp>
    </p:spTree>
    <p:extLst>
      <p:ext uri="{BB962C8B-B14F-4D97-AF65-F5344CB8AC3E}">
        <p14:creationId xmlns:p14="http://schemas.microsoft.com/office/powerpoint/2010/main" val="261392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302243" y="233319"/>
            <a:ext cx="5760846" cy="1255239"/>
          </a:xfrm>
        </p:spPr>
        <p:txBody>
          <a:bodyPr>
            <a:normAutofit/>
          </a:bodyPr>
          <a:lstStyle/>
          <a:p>
            <a:r>
              <a:rPr lang="en-US" sz="5200" dirty="0">
                <a:solidFill>
                  <a:schemeClr val="tx2"/>
                </a:solidFill>
              </a:rPr>
              <a:t>Enrollment</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3215729" y="1967024"/>
            <a:ext cx="5760846" cy="4167962"/>
          </a:xfrm>
        </p:spPr>
        <p:txBody>
          <a:bodyPr>
            <a:normAutofit fontScale="92500" lnSpcReduction="20000"/>
          </a:bodyPr>
          <a:lstStyle/>
          <a:p>
            <a:pPr marL="342900" indent="-342900" algn="l">
              <a:buFont typeface="Arial" panose="020B0604020202020204" pitchFamily="34" charset="0"/>
              <a:buChar char="•"/>
            </a:pPr>
            <a:r>
              <a:rPr lang="en-US" dirty="0">
                <a:solidFill>
                  <a:schemeClr val="tx2"/>
                </a:solidFill>
              </a:rPr>
              <a:t>Complete a VA Form 10-10EZ</a:t>
            </a:r>
          </a:p>
          <a:p>
            <a:pPr marL="800100" lvl="1" indent="-342900" algn="l">
              <a:buFont typeface="Arial" panose="020B0604020202020204" pitchFamily="34" charset="0"/>
              <a:buChar char="•"/>
            </a:pPr>
            <a:r>
              <a:rPr lang="en-US" dirty="0">
                <a:solidFill>
                  <a:schemeClr val="tx2"/>
                </a:solidFill>
              </a:rPr>
              <a:t>Purple Heart Award Recipient</a:t>
            </a:r>
          </a:p>
          <a:p>
            <a:pPr marL="800100" lvl="1" indent="-342900" algn="l">
              <a:buFont typeface="Arial" panose="020B0604020202020204" pitchFamily="34" charset="0"/>
              <a:buChar char="•"/>
            </a:pPr>
            <a:r>
              <a:rPr lang="en-US" dirty="0">
                <a:solidFill>
                  <a:schemeClr val="tx2"/>
                </a:solidFill>
              </a:rPr>
              <a:t>Former P.O.W.</a:t>
            </a:r>
          </a:p>
          <a:p>
            <a:pPr marL="800100" lvl="1" indent="-342900" algn="l">
              <a:buFont typeface="Arial" panose="020B0604020202020204" pitchFamily="34" charset="0"/>
              <a:buChar char="•"/>
            </a:pPr>
            <a:r>
              <a:rPr lang="en-US" dirty="0">
                <a:solidFill>
                  <a:schemeClr val="tx2"/>
                </a:solidFill>
              </a:rPr>
              <a:t>Served in Combat Theater or Operations after 11/11/1998</a:t>
            </a:r>
          </a:p>
          <a:p>
            <a:pPr marL="800100" lvl="1" indent="-342900" algn="l">
              <a:buFont typeface="Arial" panose="020B0604020202020204" pitchFamily="34" charset="0"/>
              <a:buChar char="•"/>
            </a:pPr>
            <a:r>
              <a:rPr lang="en-US" dirty="0">
                <a:solidFill>
                  <a:schemeClr val="tx2"/>
                </a:solidFill>
              </a:rPr>
              <a:t>Discharged or Retired form Service due to a disability incurred in service</a:t>
            </a:r>
          </a:p>
          <a:p>
            <a:pPr marL="800100" lvl="1" indent="-342900" algn="l">
              <a:buFont typeface="Arial" panose="020B0604020202020204" pitchFamily="34" charset="0"/>
              <a:buChar char="•"/>
            </a:pPr>
            <a:r>
              <a:rPr lang="en-US" dirty="0">
                <a:solidFill>
                  <a:schemeClr val="tx2"/>
                </a:solidFill>
              </a:rPr>
              <a:t>Receiving Disability retirement pay instead of compensation. </a:t>
            </a:r>
          </a:p>
          <a:p>
            <a:pPr marL="800100" lvl="1" indent="-342900" algn="l">
              <a:buFont typeface="Arial" panose="020B0604020202020204" pitchFamily="34" charset="0"/>
              <a:buChar char="•"/>
            </a:pPr>
            <a:r>
              <a:rPr lang="en-US" dirty="0">
                <a:solidFill>
                  <a:schemeClr val="tx2"/>
                </a:solidFill>
              </a:rPr>
              <a:t>Served in SW Asia between 08/02/1990 – 11/11/1998</a:t>
            </a:r>
          </a:p>
          <a:p>
            <a:pPr marL="800100" lvl="1" indent="-342900" algn="l">
              <a:buFont typeface="Arial" panose="020B0604020202020204" pitchFamily="34" charset="0"/>
              <a:buChar char="•"/>
            </a:pPr>
            <a:r>
              <a:rPr lang="en-US" dirty="0">
                <a:solidFill>
                  <a:schemeClr val="tx2"/>
                </a:solidFill>
              </a:rPr>
              <a:t>Service Connected disability from VA</a:t>
            </a:r>
          </a:p>
          <a:p>
            <a:pPr marL="800100" lvl="1" indent="-342900" algn="l">
              <a:buFont typeface="Arial" panose="020B0604020202020204" pitchFamily="34" charset="0"/>
              <a:buChar char="•"/>
            </a:pPr>
            <a:r>
              <a:rPr lang="en-US" dirty="0">
                <a:solidFill>
                  <a:schemeClr val="tx2"/>
                </a:solidFill>
              </a:rPr>
              <a:t>Vietnam Service 01/09/1996 – 05/07/1975</a:t>
            </a:r>
          </a:p>
          <a:p>
            <a:pPr marL="800100" lvl="1" indent="-342900" algn="l">
              <a:buFont typeface="Arial" panose="020B0604020202020204" pitchFamily="34" charset="0"/>
              <a:buChar char="•"/>
            </a:pPr>
            <a:r>
              <a:rPr lang="en-US" dirty="0">
                <a:solidFill>
                  <a:schemeClr val="tx2"/>
                </a:solidFill>
              </a:rPr>
              <a:t>Radiation Exposure</a:t>
            </a:r>
          </a:p>
          <a:p>
            <a:pPr marL="800100" lvl="1" indent="-342900" algn="l">
              <a:buFont typeface="Arial" panose="020B0604020202020204" pitchFamily="34" charset="0"/>
              <a:buChar char="•"/>
            </a:pPr>
            <a:r>
              <a:rPr lang="en-US" dirty="0">
                <a:solidFill>
                  <a:schemeClr val="tx2"/>
                </a:solidFill>
              </a:rPr>
              <a:t>Nose and throat radium treatments</a:t>
            </a:r>
          </a:p>
          <a:p>
            <a:pPr marL="800100" lvl="1" indent="-342900" algn="l">
              <a:buFont typeface="Arial" panose="020B0604020202020204" pitchFamily="34" charset="0"/>
              <a:buChar char="•"/>
            </a:pPr>
            <a:r>
              <a:rPr lang="en-US" dirty="0">
                <a:solidFill>
                  <a:schemeClr val="tx2"/>
                </a:solidFill>
              </a:rPr>
              <a:t>Camp </a:t>
            </a:r>
            <a:r>
              <a:rPr lang="en-US" dirty="0" err="1">
                <a:solidFill>
                  <a:schemeClr val="tx2"/>
                </a:solidFill>
              </a:rPr>
              <a:t>Lejeun</a:t>
            </a:r>
            <a:r>
              <a:rPr lang="en-US" dirty="0">
                <a:solidFill>
                  <a:schemeClr val="tx2"/>
                </a:solidFill>
              </a:rPr>
              <a:t> 08/01/1953 – 12/31/1987</a:t>
            </a:r>
          </a:p>
        </p:txBody>
      </p:sp>
    </p:spTree>
    <p:extLst>
      <p:ext uri="{BB962C8B-B14F-4D97-AF65-F5344CB8AC3E}">
        <p14:creationId xmlns:p14="http://schemas.microsoft.com/office/powerpoint/2010/main" val="319092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729" y="735707"/>
            <a:ext cx="5680924" cy="946154"/>
          </a:xfrm>
        </p:spPr>
        <p:txBody>
          <a:bodyPr>
            <a:normAutofit/>
          </a:bodyPr>
          <a:lstStyle/>
          <a:p>
            <a:r>
              <a:rPr lang="en-US" sz="5200" dirty="0">
                <a:solidFill>
                  <a:schemeClr val="tx2"/>
                </a:solidFill>
              </a:rPr>
              <a:t>Enrollment Cont.</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1847850" y="1800225"/>
            <a:ext cx="7943850" cy="4610100"/>
          </a:xfrm>
        </p:spPr>
        <p:txBody>
          <a:bodyPr>
            <a:normAutofit/>
          </a:bodyPr>
          <a:lstStyle/>
          <a:p>
            <a:pPr marL="342900" indent="-342900" algn="l">
              <a:buFont typeface="Arial" panose="020B0604020202020204" pitchFamily="34" charset="0"/>
              <a:buChar char="•"/>
            </a:pPr>
            <a:r>
              <a:rPr lang="en-US" dirty="0">
                <a:solidFill>
                  <a:schemeClr val="tx2"/>
                </a:solidFill>
              </a:rPr>
              <a:t>Income for household</a:t>
            </a:r>
          </a:p>
          <a:p>
            <a:pPr marL="800100" lvl="1" indent="-342900" algn="l">
              <a:buFont typeface="Arial" panose="020B0604020202020204" pitchFamily="34" charset="0"/>
              <a:buChar char="•"/>
            </a:pPr>
            <a:r>
              <a:rPr lang="en-US" dirty="0">
                <a:solidFill>
                  <a:schemeClr val="tx2"/>
                </a:solidFill>
              </a:rPr>
              <a:t>Gross annual income from Employment</a:t>
            </a:r>
          </a:p>
          <a:p>
            <a:pPr marL="800100" lvl="1" indent="-342900" algn="l">
              <a:buFont typeface="Arial" panose="020B0604020202020204" pitchFamily="34" charset="0"/>
              <a:buChar char="•"/>
            </a:pPr>
            <a:r>
              <a:rPr lang="en-US" dirty="0">
                <a:solidFill>
                  <a:schemeClr val="tx2"/>
                </a:solidFill>
              </a:rPr>
              <a:t>Income from farm, ranch, property or business</a:t>
            </a:r>
          </a:p>
          <a:p>
            <a:pPr marL="800100" lvl="1" indent="-342900" algn="l">
              <a:buFont typeface="Arial" panose="020B0604020202020204" pitchFamily="34" charset="0"/>
              <a:buChar char="•"/>
            </a:pPr>
            <a:r>
              <a:rPr lang="en-US" dirty="0">
                <a:solidFill>
                  <a:schemeClr val="tx2"/>
                </a:solidFill>
              </a:rPr>
              <a:t>Any other income (SS, VA comp, pension, interest, dividends.</a:t>
            </a:r>
          </a:p>
          <a:p>
            <a:pPr marL="342900" indent="-342900" algn="l">
              <a:buFont typeface="Arial" panose="020B0604020202020204" pitchFamily="34" charset="0"/>
              <a:buChar char="•"/>
            </a:pPr>
            <a:r>
              <a:rPr lang="en-US" dirty="0">
                <a:solidFill>
                  <a:schemeClr val="tx2"/>
                </a:solidFill>
              </a:rPr>
              <a:t>Deductible Expenses</a:t>
            </a:r>
          </a:p>
          <a:p>
            <a:pPr marL="800100" lvl="1" indent="-342900" algn="l">
              <a:buFont typeface="Arial" panose="020B0604020202020204" pitchFamily="34" charset="0"/>
              <a:buChar char="•"/>
            </a:pPr>
            <a:r>
              <a:rPr lang="en-US" dirty="0">
                <a:solidFill>
                  <a:schemeClr val="tx2"/>
                </a:solidFill>
              </a:rPr>
              <a:t>Non-reimbursed medical Expenses </a:t>
            </a:r>
          </a:p>
          <a:p>
            <a:pPr marL="800100" lvl="1" indent="-342900" algn="l">
              <a:buFont typeface="Arial" panose="020B0604020202020204" pitchFamily="34" charset="0"/>
              <a:buChar char="•"/>
            </a:pPr>
            <a:r>
              <a:rPr lang="en-US" dirty="0">
                <a:solidFill>
                  <a:schemeClr val="tx2"/>
                </a:solidFill>
              </a:rPr>
              <a:t>Funeral or Burial Expenses</a:t>
            </a:r>
          </a:p>
          <a:p>
            <a:pPr marL="800100" lvl="1" indent="-342900" algn="l">
              <a:buFont typeface="Arial" panose="020B0604020202020204" pitchFamily="34" charset="0"/>
              <a:buChar char="•"/>
            </a:pPr>
            <a:r>
              <a:rPr lang="en-US" dirty="0">
                <a:solidFill>
                  <a:schemeClr val="tx2"/>
                </a:solidFill>
              </a:rPr>
              <a:t>College or Vocational Education expenses (Not dependents’ education expenses)</a:t>
            </a:r>
          </a:p>
        </p:txBody>
      </p:sp>
    </p:spTree>
    <p:extLst>
      <p:ext uri="{BB962C8B-B14F-4D97-AF65-F5344CB8AC3E}">
        <p14:creationId xmlns:p14="http://schemas.microsoft.com/office/powerpoint/2010/main" val="356372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215424" y="488500"/>
            <a:ext cx="5760846" cy="776774"/>
          </a:xfrm>
        </p:spPr>
        <p:txBody>
          <a:bodyPr>
            <a:normAutofit fontScale="90000"/>
          </a:bodyPr>
          <a:lstStyle/>
          <a:p>
            <a:r>
              <a:rPr lang="en-US" sz="5200" dirty="0">
                <a:solidFill>
                  <a:schemeClr val="tx2"/>
                </a:solidFill>
              </a:rPr>
              <a:t>Income check</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543634" y="3429001"/>
            <a:ext cx="10620551" cy="1460762"/>
          </a:xfrm>
        </p:spPr>
        <p:txBody>
          <a:bodyPr>
            <a:normAutofit/>
          </a:bodyPr>
          <a:lstStyle/>
          <a:p>
            <a:r>
              <a:rPr lang="en-US" dirty="0">
                <a:solidFill>
                  <a:schemeClr val="tx2"/>
                </a:solidFill>
                <a:hlinkClick r:id="rId3"/>
              </a:rPr>
              <a:t>https://www.va.gov/healthbenefits/apps/explorer/AnnualIncomeLimits/LegacyGMTThresholds/Index?FiscalYear=2021&amp;PriorityGroupLevel=7&amp;State=SD</a:t>
            </a:r>
            <a:endParaRPr lang="en-US" dirty="0">
              <a:solidFill>
                <a:schemeClr val="tx2"/>
              </a:solidFill>
            </a:endParaRPr>
          </a:p>
        </p:txBody>
      </p:sp>
    </p:spTree>
    <p:extLst>
      <p:ext uri="{BB962C8B-B14F-4D97-AF65-F5344CB8AC3E}">
        <p14:creationId xmlns:p14="http://schemas.microsoft.com/office/powerpoint/2010/main" val="166796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17F3523-A011-4244-A9D3-772CDAECC337}"/>
              </a:ext>
            </a:extLst>
          </p:cNvPr>
          <p:cNvSpPr>
            <a:spLocks noGrp="1"/>
          </p:cNvSpPr>
          <p:nvPr>
            <p:ph type="ctrTitle"/>
          </p:nvPr>
        </p:nvSpPr>
        <p:spPr>
          <a:xfrm>
            <a:off x="3110649" y="937727"/>
            <a:ext cx="5760846" cy="776774"/>
          </a:xfrm>
        </p:spPr>
        <p:txBody>
          <a:bodyPr>
            <a:normAutofit fontScale="90000"/>
          </a:bodyPr>
          <a:lstStyle/>
          <a:p>
            <a:r>
              <a:rPr lang="en-US" sz="5200" dirty="0">
                <a:solidFill>
                  <a:schemeClr val="tx2"/>
                </a:solidFill>
              </a:rPr>
              <a:t>Hardship Determination</a:t>
            </a:r>
          </a:p>
        </p:txBody>
      </p:sp>
      <p:sp>
        <p:nvSpPr>
          <p:cNvPr id="3" name="Subtitle 2">
            <a:extLst>
              <a:ext uri="{FF2B5EF4-FFF2-40B4-BE49-F238E27FC236}">
                <a16:creationId xmlns:a16="http://schemas.microsoft.com/office/drawing/2014/main" id="{D2E829C1-0785-472F-8248-2EAFB7C5DF2A}"/>
              </a:ext>
            </a:extLst>
          </p:cNvPr>
          <p:cNvSpPr>
            <a:spLocks noGrp="1"/>
          </p:cNvSpPr>
          <p:nvPr>
            <p:ph type="subTitle" idx="1"/>
          </p:nvPr>
        </p:nvSpPr>
        <p:spPr>
          <a:xfrm>
            <a:off x="2343151" y="2009775"/>
            <a:ext cx="7772400" cy="2879987"/>
          </a:xfrm>
        </p:spPr>
        <p:txBody>
          <a:bodyPr>
            <a:normAutofit/>
          </a:bodyPr>
          <a:lstStyle/>
          <a:p>
            <a:pPr marL="342900" indent="-342900" algn="l">
              <a:buFont typeface="Arial" panose="020B0604020202020204" pitchFamily="34" charset="0"/>
              <a:buChar char="•"/>
            </a:pPr>
            <a:r>
              <a:rPr lang="en-US" dirty="0">
                <a:solidFill>
                  <a:schemeClr val="tx2"/>
                </a:solidFill>
              </a:rPr>
              <a:t>Income changed from the previous year</a:t>
            </a:r>
          </a:p>
          <a:p>
            <a:pPr marL="800100" lvl="1" indent="-342900" algn="l">
              <a:buFont typeface="Arial" panose="020B0604020202020204" pitchFamily="34" charset="0"/>
              <a:buChar char="•"/>
            </a:pPr>
            <a:r>
              <a:rPr lang="en-US" dirty="0">
                <a:solidFill>
                  <a:schemeClr val="tx2"/>
                </a:solidFill>
              </a:rPr>
              <a:t>Loss of employment</a:t>
            </a:r>
          </a:p>
          <a:p>
            <a:pPr marL="800100" lvl="1" indent="-342900" algn="l">
              <a:buFont typeface="Arial" panose="020B0604020202020204" pitchFamily="34" charset="0"/>
              <a:buChar char="•"/>
            </a:pPr>
            <a:r>
              <a:rPr lang="en-US" dirty="0">
                <a:solidFill>
                  <a:schemeClr val="tx2"/>
                </a:solidFill>
              </a:rPr>
              <a:t>Business bankruptcy</a:t>
            </a:r>
          </a:p>
          <a:p>
            <a:pPr marL="800100" lvl="1" indent="-342900" algn="l">
              <a:buFont typeface="Arial" panose="020B0604020202020204" pitchFamily="34" charset="0"/>
              <a:buChar char="•"/>
            </a:pPr>
            <a:r>
              <a:rPr lang="en-US" dirty="0">
                <a:solidFill>
                  <a:schemeClr val="tx2"/>
                </a:solidFill>
              </a:rPr>
              <a:t>Increase of out-of-pocket medical </a:t>
            </a:r>
            <a:r>
              <a:rPr lang="en-US" dirty="0" err="1">
                <a:solidFill>
                  <a:schemeClr val="tx2"/>
                </a:solidFill>
              </a:rPr>
              <a:t>espenses</a:t>
            </a:r>
            <a:endParaRPr lang="en-US" dirty="0">
              <a:solidFill>
                <a:schemeClr val="tx2"/>
              </a:solidFill>
            </a:endParaRPr>
          </a:p>
          <a:p>
            <a:pPr marL="800100" lvl="1" indent="-342900" algn="l">
              <a:buFont typeface="Arial" panose="020B0604020202020204" pitchFamily="34" charset="0"/>
              <a:buChar char="•"/>
            </a:pPr>
            <a:endParaRPr lang="en-US" dirty="0">
              <a:solidFill>
                <a:schemeClr val="tx2"/>
              </a:solidFill>
            </a:endParaRPr>
          </a:p>
          <a:p>
            <a:pPr marL="342900" indent="-342900" algn="l">
              <a:buFont typeface="Arial" panose="020B0604020202020204" pitchFamily="34" charset="0"/>
              <a:buChar char="•"/>
            </a:pPr>
            <a:r>
              <a:rPr lang="en-US" dirty="0">
                <a:solidFill>
                  <a:schemeClr val="tx2"/>
                </a:solidFill>
              </a:rPr>
              <a:t>Complete 10-10HS </a:t>
            </a:r>
          </a:p>
        </p:txBody>
      </p:sp>
    </p:spTree>
    <p:extLst>
      <p:ext uri="{BB962C8B-B14F-4D97-AF65-F5344CB8AC3E}">
        <p14:creationId xmlns:p14="http://schemas.microsoft.com/office/powerpoint/2010/main" val="3093376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2033</Words>
  <Application>Microsoft Office PowerPoint</Application>
  <PresentationFormat>Widescreen</PresentationFormat>
  <Paragraphs>201</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vt:lpstr>
      <vt:lpstr>Office Theme</vt:lpstr>
      <vt:lpstr>VA Healthcare, Eligibility, and Mission Act</vt:lpstr>
      <vt:lpstr>Eligibility for Health Care</vt:lpstr>
      <vt:lpstr>Exception to 24-Month Active Duty Rule</vt:lpstr>
      <vt:lpstr>Global War  on Terror Veterans</vt:lpstr>
      <vt:lpstr>Enhanced Eligibility </vt:lpstr>
      <vt:lpstr>Enrollment</vt:lpstr>
      <vt:lpstr>Enrollment Cont.</vt:lpstr>
      <vt:lpstr>Income check</vt:lpstr>
      <vt:lpstr>Hardship Determination</vt:lpstr>
      <vt:lpstr>Additional Services</vt:lpstr>
      <vt:lpstr>VA Mission Act</vt:lpstr>
      <vt:lpstr>Expanding Benefits for Caregivers</vt:lpstr>
      <vt:lpstr>Expanding Benefits for Caregivers</vt:lpstr>
      <vt:lpstr>Monthly Stipend for Caregiver</vt:lpstr>
      <vt:lpstr>How to Apply for Family Caregiver Program</vt:lpstr>
      <vt:lpstr>Care in the Community</vt:lpstr>
      <vt:lpstr>Care in the Community</vt:lpstr>
      <vt:lpstr>Care in the Community</vt:lpstr>
      <vt:lpstr>Care in the Community</vt:lpstr>
      <vt:lpstr>Care in the Community</vt:lpstr>
      <vt:lpstr>Care in the Community</vt:lpstr>
      <vt:lpstr>Care in the Community</vt:lpstr>
      <vt:lpstr>Care in the Community</vt:lpstr>
      <vt:lpstr>Care in the Community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Healthcare and Eligibility</dc:title>
  <dc:creator>Bowen, Kevin</dc:creator>
  <cp:lastModifiedBy>Taylor, Krystal VBASFAL</cp:lastModifiedBy>
  <cp:revision>33</cp:revision>
  <cp:lastPrinted>2021-07-23T13:05:50Z</cp:lastPrinted>
  <dcterms:created xsi:type="dcterms:W3CDTF">2021-04-09T14:12:53Z</dcterms:created>
  <dcterms:modified xsi:type="dcterms:W3CDTF">2021-07-23T15:48:54Z</dcterms:modified>
</cp:coreProperties>
</file>